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7" r:id="rId1"/>
  </p:sldMasterIdLst>
  <p:notesMasterIdLst>
    <p:notesMasterId r:id="rId72"/>
  </p:notesMasterIdLst>
  <p:sldIdLst>
    <p:sldId id="345" r:id="rId2"/>
    <p:sldId id="258" r:id="rId3"/>
    <p:sldId id="1834" r:id="rId4"/>
    <p:sldId id="261" r:id="rId5"/>
    <p:sldId id="267" r:id="rId6"/>
    <p:sldId id="268" r:id="rId7"/>
    <p:sldId id="269" r:id="rId8"/>
    <p:sldId id="346" r:id="rId9"/>
    <p:sldId id="271" r:id="rId10"/>
    <p:sldId id="273" r:id="rId11"/>
    <p:sldId id="274" r:id="rId12"/>
    <p:sldId id="493" r:id="rId13"/>
    <p:sldId id="459" r:id="rId14"/>
    <p:sldId id="276" r:id="rId15"/>
    <p:sldId id="365" r:id="rId16"/>
    <p:sldId id="366" r:id="rId17"/>
    <p:sldId id="367" r:id="rId18"/>
    <p:sldId id="277" r:id="rId19"/>
    <p:sldId id="347" r:id="rId20"/>
    <p:sldId id="279" r:id="rId21"/>
    <p:sldId id="280" r:id="rId22"/>
    <p:sldId id="281" r:id="rId23"/>
    <p:sldId id="282" r:id="rId24"/>
    <p:sldId id="283" r:id="rId25"/>
    <p:sldId id="284" r:id="rId26"/>
    <p:sldId id="285" r:id="rId27"/>
    <p:sldId id="286" r:id="rId28"/>
    <p:sldId id="287" r:id="rId29"/>
    <p:sldId id="289" r:id="rId30"/>
    <p:sldId id="292" r:id="rId31"/>
    <p:sldId id="293" r:id="rId32"/>
    <p:sldId id="294" r:id="rId33"/>
    <p:sldId id="348" r:id="rId34"/>
    <p:sldId id="349" r:id="rId35"/>
    <p:sldId id="350" r:id="rId36"/>
    <p:sldId id="299" r:id="rId37"/>
    <p:sldId id="300" r:id="rId38"/>
    <p:sldId id="351" r:id="rId39"/>
    <p:sldId id="352" r:id="rId40"/>
    <p:sldId id="353" r:id="rId41"/>
    <p:sldId id="308" r:id="rId42"/>
    <p:sldId id="309" r:id="rId43"/>
    <p:sldId id="310" r:id="rId44"/>
    <p:sldId id="312" r:id="rId45"/>
    <p:sldId id="313" r:id="rId46"/>
    <p:sldId id="315" r:id="rId47"/>
    <p:sldId id="316" r:id="rId48"/>
    <p:sldId id="354" r:id="rId49"/>
    <p:sldId id="355" r:id="rId50"/>
    <p:sldId id="357" r:id="rId51"/>
    <p:sldId id="356" r:id="rId52"/>
    <p:sldId id="358" r:id="rId53"/>
    <p:sldId id="359" r:id="rId54"/>
    <p:sldId id="360" r:id="rId55"/>
    <p:sldId id="326" r:id="rId56"/>
    <p:sldId id="327" r:id="rId57"/>
    <p:sldId id="361" r:id="rId58"/>
    <p:sldId id="330" r:id="rId59"/>
    <p:sldId id="331" r:id="rId60"/>
    <p:sldId id="332" r:id="rId61"/>
    <p:sldId id="333" r:id="rId62"/>
    <p:sldId id="334" r:id="rId63"/>
    <p:sldId id="335" r:id="rId64"/>
    <p:sldId id="336" r:id="rId65"/>
    <p:sldId id="337" r:id="rId66"/>
    <p:sldId id="338" r:id="rId67"/>
    <p:sldId id="339" r:id="rId68"/>
    <p:sldId id="340" r:id="rId69"/>
    <p:sldId id="341" r:id="rId70"/>
    <p:sldId id="344" r:id="rId71"/>
  </p:sldIdLst>
  <p:sldSz cx="9144000" cy="5143500" type="screen16x9"/>
  <p:notesSz cx="6858000" cy="9144000"/>
  <p:defaultTextStyle>
    <a:defPPr>
      <a:defRPr lang="en-R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1A66B38-5008-4EB1-977E-EC44ADA88DE1}">
  <a:tblStyle styleId="{A1A66B38-5008-4EB1-977E-EC44ADA88DE1}" styleName="Table_0">
    <a:wholeTbl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7736"/>
    <p:restoredTop sz="94651"/>
  </p:normalViewPr>
  <p:slideViewPr>
    <p:cSldViewPr snapToGrid="0" snapToObjects="1">
      <p:cViewPr varScale="1">
        <p:scale>
          <a:sx n="109" d="100"/>
          <a:sy n="109" d="100"/>
        </p:scale>
        <p:origin x="176" y="139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87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74485249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" name="Shape 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A051A918-FA3C-7C45-B53C-CD399E2E5837}" type="slidenum">
              <a:rPr lang="en-US"/>
              <a:pPr/>
              <a:t>13</a:t>
            </a:fld>
            <a:endParaRPr lang="en-US"/>
          </a:p>
        </p:txBody>
      </p:sp>
      <p:sp>
        <p:nvSpPr>
          <p:cNvPr id="19865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93738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9865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0322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4640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Shape 3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Shape 3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Shape 35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Shape 3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Shape 2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Shape 3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Shape 3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Shape 4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Shape 4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Shape 41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Shape 41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Shape 42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Shape 4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Shape 4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Shape 4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" name="Shape 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Shape 44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Shape 4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Shape 4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Shape 4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Shape 4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Shape 4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Shape 47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Shape 4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Shape 49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Shape 49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Shape 52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Shape 52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Shape 53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Shape 5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Shape 55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Shape 5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Shape 55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Shape 5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Shape 55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Shape 5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Shape 55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Shape 5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Shape 6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" name="Shape 6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Shape 60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0" name="Shape 6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Shape 73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9" name="Shape 7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Shape 7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6" name="Shape 7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Shape 75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3" name="Shape 7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Shape 77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4" name="Shape 7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Shape 1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Shape 78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1" name="Shape 7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Shape 7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5" name="Shape 7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Shape 80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4" name="Shape 8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Shape 80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4" name="Shape 8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Shape 80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4" name="Shape 8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Shape 80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4" name="Shape 8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Shape 80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4" name="Shape 8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Shape 80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4" name="Shape 8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Shape 80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4" name="Shape 8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Shape 80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4" name="Shape 8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Shape 8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6" name="Shape 8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Shape 9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9" name="Shape 9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Shape 9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9" name="Shape 9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Shape 94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2" name="Shape 9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Shape 95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3" name="Shape 9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Shape 9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1" name="Shape 9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Shape 97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1" name="Shape 9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Shape 9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8" name="Shape 9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Shape 9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4" name="Shape 9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Shape 9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5" name="Shape 9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Shape 2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Shape 100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6" name="Shape 10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Shape 101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6" name="Shape 10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Shape 10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4" name="Shape 10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Shape 10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2" name="Shape 10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Shape 104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3" name="Shape 10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Shape 106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8" name="Shape 10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Shape 2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Shape 2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Shape 2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20DA9-F8FF-3044-8879-AA44F6727C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135A26F-C899-0E41-B774-BC364C9FC1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46A622-5FF3-DE43-A546-BEC5D6FBD6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CA690-BD38-8C4C-BD3F-8EC206EDD0CD}" type="datetimeFigureOut">
              <a:rPr lang="en-US" smtClean="0"/>
              <a:t>3/31/22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FA29B1-7F4A-9348-9B79-0C0D029209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79504F-25CE-704F-964A-7CA963C5A7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300" smtClean="0">
                <a:solidFill>
                  <a:schemeClr val="dk1"/>
                </a:solidFill>
              </a:rPr>
              <a:t>‹#›</a:t>
            </a:fld>
            <a:endParaRPr lang="en" sz="130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5573976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9C88B-D4C8-1741-BA89-D270C14AAC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F65BAFB-E296-C848-9B1B-B47158F65C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9C4612-DBB6-3B4A-9F65-1586640F71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CA690-BD38-8C4C-BD3F-8EC206EDD0CD}" type="datetimeFigureOut">
              <a:rPr lang="en-US" smtClean="0"/>
              <a:t>3/31/22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A9CA38-5F96-FD4D-A309-EA12E59FED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903617-D0D1-E949-A7B2-F44A52B85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300" smtClean="0">
                <a:solidFill>
                  <a:schemeClr val="dk1"/>
                </a:solidFill>
              </a:rPr>
              <a:t>‹#›</a:t>
            </a:fld>
            <a:endParaRPr lang="en" sz="130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251537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B0FD6C8-C35A-844A-B194-E7967FEE7F5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0BAD3A-EF3F-BC4E-952E-70453816F9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2DCF04-86F2-7C45-BDA7-1D5A7A4F11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CA690-BD38-8C4C-BD3F-8EC206EDD0CD}" type="datetimeFigureOut">
              <a:rPr lang="en-US" smtClean="0"/>
              <a:t>3/31/22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F65FF3-D4FB-EB46-8CAD-65ACFF8A68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CA99D6-6CEC-0F4A-89B5-AB8F34AA2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300" smtClean="0">
                <a:solidFill>
                  <a:schemeClr val="dk1"/>
                </a:solidFill>
              </a:rPr>
              <a:t>‹#›</a:t>
            </a:fld>
            <a:endParaRPr lang="en" sz="130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4469676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58195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172" y="205014"/>
            <a:ext cx="8228763" cy="858756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2994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457172" y="1203631"/>
            <a:ext cx="8228763" cy="2983113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177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806176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9F4A49-B6D8-5641-9DDE-E2E385469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ADC963-CF47-1145-B218-58E890F55D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2254F0-1D2C-AA4A-982F-71A263601B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0EBC34-E446-3A4A-BF19-3DEFC1FAD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(C) Dhruv Batra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6B597D-4D42-8742-AB6B-08AA311E82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34A590-6033-DE48-865B-A0558AEFCBD1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0662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366F2E-F55E-DF4D-A6F6-2F952F0796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DAFDD6-A390-4C45-A8B8-6BACA3ADA7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9A6374-7613-2B42-89B2-1A0D5F7F3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CA690-BD38-8C4C-BD3F-8EC206EDD0CD}" type="datetimeFigureOut">
              <a:rPr lang="en-US" smtClean="0"/>
              <a:t>3/31/22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92414A-1F33-C14A-B1AE-81723AE238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118232-A243-1A46-85AD-BF8A15963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300" smtClean="0">
                <a:solidFill>
                  <a:schemeClr val="dk1"/>
                </a:solidFill>
              </a:rPr>
              <a:t>‹#›</a:t>
            </a:fld>
            <a:endParaRPr lang="en" sz="130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9949902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60C6E8-4881-7B4A-BF96-AE93A5E62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5674CA-E747-274E-81ED-935B6FED4CD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1FEED3-3DDE-C14E-85C6-B6DEF28F15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A82811-4320-1D42-A290-B28D69E05C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CA690-BD38-8C4C-BD3F-8EC206EDD0CD}" type="datetimeFigureOut">
              <a:rPr lang="en-US" smtClean="0"/>
              <a:t>3/31/22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7F98B2-C6E7-344E-B83B-17349405DA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66F23B-02C3-EE47-8FBB-1EE32017C0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300" smtClean="0">
                <a:solidFill>
                  <a:schemeClr val="dk1"/>
                </a:solidFill>
              </a:rPr>
              <a:t>‹#›</a:t>
            </a:fld>
            <a:endParaRPr lang="en" sz="130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3352625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45C75F-625F-1243-B9FB-5FE08B7135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8CDFBB-CB24-B946-A4C7-1E66A52A25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523107-0444-B247-AA0D-F23A10F8C7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686505-B704-0646-8128-F16C5867FAC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8733DA0-E4CE-C946-BC90-6BFAA4EBC97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937E292-EECC-104A-8777-04B9DB4C6C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CA690-BD38-8C4C-BD3F-8EC206EDD0CD}" type="datetimeFigureOut">
              <a:rPr lang="en-US" smtClean="0"/>
              <a:t>3/31/22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46727F2-5845-F24A-A680-596E8E2228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9A2436D-D2D1-FC41-BECC-809995575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300" smtClean="0">
                <a:solidFill>
                  <a:schemeClr val="dk1"/>
                </a:solidFill>
              </a:rPr>
              <a:t>‹#›</a:t>
            </a:fld>
            <a:endParaRPr lang="en" sz="130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2825454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16385F-BA15-5C43-A806-0DF4E71F1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6DE3C52-9B53-AF4E-B0FD-579B2C31B1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CA690-BD38-8C4C-BD3F-8EC206EDD0CD}" type="datetimeFigureOut">
              <a:rPr lang="en-US" smtClean="0"/>
              <a:t>3/31/22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F5007F-DC4D-6A4F-9F31-895122B023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07080A-DC69-C047-9117-CC3723D4D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300" smtClean="0">
                <a:solidFill>
                  <a:schemeClr val="dk1"/>
                </a:solidFill>
              </a:rPr>
              <a:t>‹#›</a:t>
            </a:fld>
            <a:endParaRPr lang="en" sz="130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7202534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EE4D6EC-A3A8-AA46-93B7-CF2F455837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CA690-BD38-8C4C-BD3F-8EC206EDD0CD}" type="datetimeFigureOut">
              <a:rPr lang="en-US" smtClean="0"/>
              <a:t>3/31/22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CD7182-2755-BA47-AF3E-9D788EAA43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71F27F-AF8D-9D45-A89D-424CBD5CB3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825355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89B92-F12F-3C4C-8BF0-6C9045169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87236B-B9E1-8B4D-BFF8-49A3E045F4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99D301-480B-7D46-ADDA-E3682F50F8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7B6A00-EBE5-C14E-A6FD-3097CA2F3F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CA690-BD38-8C4C-BD3F-8EC206EDD0CD}" type="datetimeFigureOut">
              <a:rPr lang="en-US" smtClean="0"/>
              <a:t>3/31/22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C6C634-67C6-F147-B630-59431A502B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C10CA5-5DC3-9A4D-BA5B-457C77A8D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300" smtClean="0">
                <a:solidFill>
                  <a:schemeClr val="dk1"/>
                </a:solidFill>
              </a:rPr>
              <a:t>‹#›</a:t>
            </a:fld>
            <a:endParaRPr lang="en" sz="130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388981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86CC4-B88F-5B45-8844-AB34F9734C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B2CD5FC-303A-3640-B1B8-22445932063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386043-5A79-214C-BBDF-5146344D71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A99A3D-E2B6-6849-8EF0-703C6B5A3D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CA690-BD38-8C4C-BD3F-8EC206EDD0CD}" type="datetimeFigureOut">
              <a:rPr lang="en-US" smtClean="0"/>
              <a:t>3/31/22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65B2D9-B151-984C-9AE9-1F8F9B928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0302FC-8B54-C444-8C93-D633389380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300" smtClean="0">
                <a:solidFill>
                  <a:schemeClr val="dk1"/>
                </a:solidFill>
              </a:rPr>
              <a:t>‹#›</a:t>
            </a:fld>
            <a:endParaRPr lang="en" sz="130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9601633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482FB71-5F5C-DA40-8F53-3D08685A49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AD6345-B179-0B47-8FBD-D88774F370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11DAAC-EEBD-C84D-94CB-3AE3D2C7B9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2CA690-BD38-8C4C-BD3F-8EC206EDD0CD}" type="datetimeFigureOut">
              <a:rPr lang="en-US" smtClean="0"/>
              <a:t>3/31/22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09987E-A539-E342-902A-9B5EED1E47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64DC35-427F-D248-8AFF-6987235720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300" smtClean="0">
                <a:solidFill>
                  <a:schemeClr val="dk1"/>
                </a:solidFill>
              </a:rPr>
              <a:t>‹#›</a:t>
            </a:fld>
            <a:endParaRPr lang="en" sz="130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5617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RO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8.png"/><Relationship Id="rId4" Type="http://schemas.openxmlformats.org/officeDocument/2006/relationships/image" Target="../media/image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5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3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5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 txBox="1"/>
          <p:nvPr/>
        </p:nvSpPr>
        <p:spPr>
          <a:xfrm>
            <a:off x="162005" y="2032948"/>
            <a:ext cx="8872800" cy="173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ro-RO" sz="2400" dirty="0"/>
              <a:t>Prof. Dr. Radu Ionescu</a:t>
            </a:r>
          </a:p>
          <a:p>
            <a:pPr algn="ctr"/>
            <a:r>
              <a:rPr lang="ro-RO" sz="2400" dirty="0"/>
              <a:t>raducu.ionescu@gmail.com</a:t>
            </a:r>
          </a:p>
          <a:p>
            <a:pPr algn="ctr"/>
            <a:r>
              <a:rPr lang="ro-RO" sz="2400" dirty="0"/>
              <a:t>Facultatea de Matematică și Informatică</a:t>
            </a:r>
          </a:p>
          <a:p>
            <a:pPr algn="ctr"/>
            <a:r>
              <a:rPr lang="ro-RO" sz="2400" dirty="0"/>
              <a:t>Universitatea din București</a:t>
            </a:r>
          </a:p>
          <a:p>
            <a:pPr lvl="0" algn="ctr">
              <a:spcBef>
                <a:spcPts val="0"/>
              </a:spcBef>
              <a:buNone/>
            </a:pPr>
            <a:endParaRPr sz="2400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" name="Shape 40"/>
          <p:cNvSpPr txBox="1"/>
          <p:nvPr/>
        </p:nvSpPr>
        <p:spPr>
          <a:xfrm>
            <a:off x="140426" y="318103"/>
            <a:ext cx="8872800" cy="173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ro-RO" sz="3200" dirty="0"/>
              <a:t>Rețele neuronale </a:t>
            </a:r>
            <a:r>
              <a:rPr lang="ro-RO" sz="3200" dirty="0" err="1"/>
              <a:t>convoluționale</a:t>
            </a:r>
            <a:r>
              <a:rPr lang="ro-RO" sz="3200" dirty="0"/>
              <a:t>.</a:t>
            </a:r>
          </a:p>
          <a:p>
            <a:pPr algn="ctr"/>
            <a:r>
              <a:rPr lang="ro-RO" sz="3200" dirty="0"/>
              <a:t>Straturi speciale și arhitecturi.</a:t>
            </a:r>
          </a:p>
        </p:txBody>
      </p:sp>
    </p:spTree>
    <p:extLst>
      <p:ext uri="{BB962C8B-B14F-4D97-AF65-F5344CB8AC3E}">
        <p14:creationId xmlns:p14="http://schemas.microsoft.com/office/powerpoint/2010/main" val="6085687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 txBox="1"/>
          <p:nvPr/>
        </p:nvSpPr>
        <p:spPr>
          <a:xfrm>
            <a:off x="305225" y="155425"/>
            <a:ext cx="8548200" cy="984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/>
              <a:t>În esență o rețea convoluțională (CNN sau ConvNet) este o formată dintr-o secvență de straturi convoluționale, între care interpunem funcții de activare</a:t>
            </a:r>
          </a:p>
        </p:txBody>
      </p:sp>
      <p:sp>
        <p:nvSpPr>
          <p:cNvPr id="299" name="Shape 299"/>
          <p:cNvSpPr/>
          <p:nvPr/>
        </p:nvSpPr>
        <p:spPr>
          <a:xfrm>
            <a:off x="299701" y="1354034"/>
            <a:ext cx="956400" cy="2757900"/>
          </a:xfrm>
          <a:prstGeom prst="cube">
            <a:avLst>
              <a:gd name="adj" fmla="val 77711"/>
            </a:avLst>
          </a:prstGeom>
          <a:solidFill>
            <a:srgbClr val="F4CCCC">
              <a:alpha val="51920"/>
            </a:srgbClr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00" name="Shape 300"/>
          <p:cNvSpPr txBox="1"/>
          <p:nvPr/>
        </p:nvSpPr>
        <p:spPr>
          <a:xfrm>
            <a:off x="912326" y="3654034"/>
            <a:ext cx="491700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32</a:t>
            </a:r>
          </a:p>
        </p:txBody>
      </p:sp>
      <p:sp>
        <p:nvSpPr>
          <p:cNvPr id="301" name="Shape 301"/>
          <p:cNvSpPr txBox="1"/>
          <p:nvPr/>
        </p:nvSpPr>
        <p:spPr>
          <a:xfrm>
            <a:off x="1276626" y="1580859"/>
            <a:ext cx="491700" cy="28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32</a:t>
            </a:r>
          </a:p>
        </p:txBody>
      </p:sp>
      <p:sp>
        <p:nvSpPr>
          <p:cNvPr id="302" name="Shape 302"/>
          <p:cNvSpPr txBox="1"/>
          <p:nvPr/>
        </p:nvSpPr>
        <p:spPr>
          <a:xfrm>
            <a:off x="241713" y="4045666"/>
            <a:ext cx="491700" cy="182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</a:t>
            </a:r>
          </a:p>
        </p:txBody>
      </p:sp>
      <p:cxnSp>
        <p:nvCxnSpPr>
          <p:cNvPr id="303" name="Shape 303"/>
          <p:cNvCxnSpPr/>
          <p:nvPr/>
        </p:nvCxnSpPr>
        <p:spPr>
          <a:xfrm>
            <a:off x="1604501" y="2632684"/>
            <a:ext cx="987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04" name="Shape 304"/>
          <p:cNvSpPr txBox="1"/>
          <p:nvPr/>
        </p:nvSpPr>
        <p:spPr>
          <a:xfrm>
            <a:off x="1643826" y="2646934"/>
            <a:ext cx="9875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/>
              <a:t>CONV,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dirty="0"/>
              <a:t>ReLU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e.g. 6 filtre 5x5x3</a:t>
            </a:r>
          </a:p>
        </p:txBody>
      </p:sp>
      <p:sp>
        <p:nvSpPr>
          <p:cNvPr id="305" name="Shape 305"/>
          <p:cNvSpPr/>
          <p:nvPr/>
        </p:nvSpPr>
        <p:spPr>
          <a:xfrm>
            <a:off x="2814301" y="1354034"/>
            <a:ext cx="956400" cy="2757900"/>
          </a:xfrm>
          <a:prstGeom prst="cube">
            <a:avLst>
              <a:gd name="adj" fmla="val 77711"/>
            </a:avLst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06" name="Shape 306"/>
          <p:cNvSpPr txBox="1"/>
          <p:nvPr/>
        </p:nvSpPr>
        <p:spPr>
          <a:xfrm>
            <a:off x="3426926" y="3654034"/>
            <a:ext cx="491700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28</a:t>
            </a:r>
          </a:p>
        </p:txBody>
      </p:sp>
      <p:sp>
        <p:nvSpPr>
          <p:cNvPr id="307" name="Shape 307"/>
          <p:cNvSpPr txBox="1"/>
          <p:nvPr/>
        </p:nvSpPr>
        <p:spPr>
          <a:xfrm>
            <a:off x="3791226" y="1580859"/>
            <a:ext cx="491700" cy="28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28</a:t>
            </a:r>
          </a:p>
        </p:txBody>
      </p:sp>
      <p:sp>
        <p:nvSpPr>
          <p:cNvPr id="308" name="Shape 308"/>
          <p:cNvSpPr txBox="1"/>
          <p:nvPr/>
        </p:nvSpPr>
        <p:spPr>
          <a:xfrm>
            <a:off x="2756313" y="4045666"/>
            <a:ext cx="491700" cy="182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6</a:t>
            </a:r>
          </a:p>
        </p:txBody>
      </p:sp>
      <p:cxnSp>
        <p:nvCxnSpPr>
          <p:cNvPr id="309" name="Shape 309"/>
          <p:cNvCxnSpPr/>
          <p:nvPr/>
        </p:nvCxnSpPr>
        <p:spPr>
          <a:xfrm>
            <a:off x="4347701" y="2632684"/>
            <a:ext cx="987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10" name="Shape 310"/>
          <p:cNvSpPr txBox="1"/>
          <p:nvPr/>
        </p:nvSpPr>
        <p:spPr>
          <a:xfrm>
            <a:off x="4387026" y="2646934"/>
            <a:ext cx="10632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/>
              <a:t>CONV,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dirty="0"/>
              <a:t>ReLU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38761D"/>
                </a:solidFill>
              </a:rPr>
              <a:t>e.g. 10 filtre 5x5x</a:t>
            </a:r>
            <a:r>
              <a:rPr lang="en" sz="1800" b="1" dirty="0">
                <a:solidFill>
                  <a:srgbClr val="38761D"/>
                </a:solidFill>
              </a:rPr>
              <a:t>6</a:t>
            </a:r>
            <a:endParaRPr lang="en" sz="1800" dirty="0">
              <a:solidFill>
                <a:srgbClr val="38761D"/>
              </a:solidFill>
            </a:endParaRPr>
          </a:p>
        </p:txBody>
      </p:sp>
      <p:sp>
        <p:nvSpPr>
          <p:cNvPr id="311" name="Shape 311"/>
          <p:cNvSpPr/>
          <p:nvPr/>
        </p:nvSpPr>
        <p:spPr>
          <a:xfrm>
            <a:off x="5557501" y="1354034"/>
            <a:ext cx="956400" cy="2757900"/>
          </a:xfrm>
          <a:prstGeom prst="cube">
            <a:avLst>
              <a:gd name="adj" fmla="val 77711"/>
            </a:avLst>
          </a:prstGeom>
          <a:solidFill>
            <a:srgbClr val="D9EAD3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312" name="Shape 312"/>
          <p:cNvCxnSpPr/>
          <p:nvPr/>
        </p:nvCxnSpPr>
        <p:spPr>
          <a:xfrm>
            <a:off x="6938501" y="2632684"/>
            <a:ext cx="987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13" name="Shape 313"/>
          <p:cNvSpPr txBox="1"/>
          <p:nvPr/>
        </p:nvSpPr>
        <p:spPr>
          <a:xfrm>
            <a:off x="6977826" y="2646934"/>
            <a:ext cx="9875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CONV,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ReLU</a:t>
            </a:r>
          </a:p>
        </p:txBody>
      </p:sp>
      <p:sp>
        <p:nvSpPr>
          <p:cNvPr id="314" name="Shape 314"/>
          <p:cNvSpPr txBox="1"/>
          <p:nvPr/>
        </p:nvSpPr>
        <p:spPr>
          <a:xfrm>
            <a:off x="8194426" y="2387884"/>
            <a:ext cx="956400" cy="35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/>
              <a:t>….</a:t>
            </a:r>
          </a:p>
        </p:txBody>
      </p:sp>
      <p:sp>
        <p:nvSpPr>
          <p:cNvPr id="315" name="Shape 315"/>
          <p:cNvSpPr txBox="1"/>
          <p:nvPr/>
        </p:nvSpPr>
        <p:spPr>
          <a:xfrm>
            <a:off x="5423313" y="4045666"/>
            <a:ext cx="491700" cy="182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10</a:t>
            </a:r>
          </a:p>
        </p:txBody>
      </p:sp>
      <p:sp>
        <p:nvSpPr>
          <p:cNvPr id="316" name="Shape 316"/>
          <p:cNvSpPr txBox="1"/>
          <p:nvPr/>
        </p:nvSpPr>
        <p:spPr>
          <a:xfrm>
            <a:off x="6170126" y="3654034"/>
            <a:ext cx="491700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24</a:t>
            </a:r>
          </a:p>
        </p:txBody>
      </p:sp>
      <p:sp>
        <p:nvSpPr>
          <p:cNvPr id="317" name="Shape 317"/>
          <p:cNvSpPr txBox="1"/>
          <p:nvPr/>
        </p:nvSpPr>
        <p:spPr>
          <a:xfrm>
            <a:off x="6534426" y="1580859"/>
            <a:ext cx="491700" cy="28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24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0" grpId="0"/>
      <p:bldP spid="311" grpId="0" animBg="1"/>
      <p:bldP spid="313" grpId="0"/>
      <p:bldP spid="314" grpId="0"/>
      <p:bldP spid="315" grpId="0"/>
      <p:bldP spid="316" grpId="0"/>
      <p:bldP spid="31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 txBox="1"/>
          <p:nvPr/>
        </p:nvSpPr>
        <p:spPr>
          <a:xfrm>
            <a:off x="281296" y="45525"/>
            <a:ext cx="8548200" cy="984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 dirty="0"/>
              <a:t>Filtrele corespond unor un trăsături ale obiectelor</a:t>
            </a:r>
          </a:p>
        </p:txBody>
      </p:sp>
      <p:pic>
        <p:nvPicPr>
          <p:cNvPr id="324" name="Shape 3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5866" y="525081"/>
            <a:ext cx="6520285" cy="3907100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Shape 325"/>
          <p:cNvSpPr txBox="1"/>
          <p:nvPr/>
        </p:nvSpPr>
        <p:spPr>
          <a:xfrm>
            <a:off x="6043448" y="4659911"/>
            <a:ext cx="2955274" cy="3675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en" sz="1200" i="1" dirty="0"/>
              <a:t>Slide adaptat după Yann LeCun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onvolution_of_box_signal_with_itself2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0300" y="1128524"/>
            <a:ext cx="4457700" cy="14001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357481" y="4776400"/>
            <a:ext cx="651510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https://</a:t>
            </a:r>
            <a:r>
              <a:rPr lang="en-US" sz="1350" dirty="0" err="1"/>
              <a:t>commons.wikimedia.org</a:t>
            </a:r>
            <a:r>
              <a:rPr lang="en-US" sz="1350" dirty="0"/>
              <a:t>/wiki/</a:t>
            </a:r>
            <a:r>
              <a:rPr lang="en-US" sz="1350" dirty="0" err="1"/>
              <a:t>File:Convolution_of_box_signal_with_itself.gif</a:t>
            </a:r>
            <a:endParaRPr lang="en-US" sz="1350" dirty="0"/>
          </a:p>
        </p:txBody>
      </p:sp>
      <p:pic>
        <p:nvPicPr>
          <p:cNvPr id="8" name="Picture 7" descr="Convolution_of_spiky_function_with_box2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0300" y="2628900"/>
            <a:ext cx="4457700" cy="12858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079D62F-750A-8B47-A235-EC332B6EAB0B}"/>
              </a:ext>
            </a:extLst>
          </p:cNvPr>
          <p:cNvSpPr txBox="1"/>
          <p:nvPr/>
        </p:nvSpPr>
        <p:spPr>
          <a:xfrm>
            <a:off x="1258873" y="266899"/>
            <a:ext cx="674055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sz="2700" dirty="0"/>
              <a:t>Activare maximă = răspunsul cel mai mare</a:t>
            </a:r>
          </a:p>
        </p:txBody>
      </p:sp>
    </p:spTree>
    <p:extLst>
      <p:ext uri="{BB962C8B-B14F-4D97-AF65-F5344CB8AC3E}">
        <p14:creationId xmlns:p14="http://schemas.microsoft.com/office/powerpoint/2010/main" val="34891165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ChangeArrowheads="1"/>
          </p:cNvSpPr>
          <p:nvPr/>
        </p:nvSpPr>
        <p:spPr bwMode="auto">
          <a:xfrm>
            <a:off x="2853720" y="777682"/>
            <a:ext cx="3732480" cy="77768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62209" tIns="31105" rIns="62209" bIns="31105" anchor="ctr"/>
          <a:lstStyle/>
          <a:p>
            <a:endParaRPr lang="en-US" sz="1350"/>
          </a:p>
        </p:txBody>
      </p:sp>
      <p:pic>
        <p:nvPicPr>
          <p:cNvPr id="6656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8520" y="1866437"/>
            <a:ext cx="2332800" cy="17692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6656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7560" y="1843753"/>
            <a:ext cx="2332800" cy="18405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66565" name="Text Box 5"/>
          <p:cNvSpPr txBox="1">
            <a:spLocks noChangeArrowheads="1"/>
          </p:cNvSpPr>
          <p:nvPr/>
        </p:nvSpPr>
        <p:spPr bwMode="auto">
          <a:xfrm>
            <a:off x="3669660" y="2468126"/>
            <a:ext cx="622080" cy="5075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61229" tIns="59417" rIns="61229" bIns="30615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r>
              <a:rPr lang="en-US" sz="3300" dirty="0">
                <a:latin typeface="FreeSans" charset="0"/>
              </a:rPr>
              <a:t>*        </a:t>
            </a:r>
          </a:p>
        </p:txBody>
      </p:sp>
      <p:sp>
        <p:nvSpPr>
          <p:cNvPr id="66566" name="Text Box 6"/>
          <p:cNvSpPr txBox="1">
            <a:spLocks noChangeArrowheads="1"/>
          </p:cNvSpPr>
          <p:nvPr/>
        </p:nvSpPr>
        <p:spPr bwMode="auto">
          <a:xfrm>
            <a:off x="4122720" y="2271480"/>
            <a:ext cx="777600" cy="754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61229" tIns="45016" rIns="61229" bIns="30615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r>
              <a:rPr lang="en-US" sz="1650">
                <a:latin typeface="FreeSans" charset="0"/>
              </a:rPr>
              <a:t>-1  0  1</a:t>
            </a:r>
          </a:p>
          <a:p>
            <a:r>
              <a:rPr lang="en-US" sz="1650">
                <a:latin typeface="FreeSans" charset="0"/>
              </a:rPr>
              <a:t>-1  0  1</a:t>
            </a:r>
          </a:p>
          <a:p>
            <a:r>
              <a:rPr lang="en-US" sz="1650">
                <a:latin typeface="FreeSans" charset="0"/>
              </a:rPr>
              <a:t>-1  0  1</a:t>
            </a:r>
          </a:p>
        </p:txBody>
      </p:sp>
      <p:sp>
        <p:nvSpPr>
          <p:cNvPr id="66567" name="Rectangle 7"/>
          <p:cNvSpPr>
            <a:spLocks noChangeArrowheads="1"/>
          </p:cNvSpPr>
          <p:nvPr/>
        </p:nvSpPr>
        <p:spPr bwMode="auto">
          <a:xfrm>
            <a:off x="2076120" y="2021972"/>
            <a:ext cx="311040" cy="311073"/>
          </a:xfrm>
          <a:prstGeom prst="rect">
            <a:avLst/>
          </a:prstGeom>
          <a:solidFill>
            <a:srgbClr val="808080"/>
          </a:solidFill>
          <a:ln w="18360" cap="flat">
            <a:solidFill>
              <a:srgbClr val="FF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62209" tIns="31105" rIns="62209" bIns="31105" anchor="ctr"/>
          <a:lstStyle/>
          <a:p>
            <a:endParaRPr lang="en-US" sz="1350"/>
          </a:p>
        </p:txBody>
      </p:sp>
      <p:sp>
        <p:nvSpPr>
          <p:cNvPr id="66568" name="Rectangle 8"/>
          <p:cNvSpPr>
            <a:spLocks noChangeArrowheads="1"/>
          </p:cNvSpPr>
          <p:nvPr/>
        </p:nvSpPr>
        <p:spPr bwMode="auto">
          <a:xfrm>
            <a:off x="2084400" y="2030400"/>
            <a:ext cx="92880" cy="295200"/>
          </a:xfrm>
          <a:prstGeom prst="rect">
            <a:avLst/>
          </a:prstGeom>
          <a:solidFill>
            <a:srgbClr val="000000"/>
          </a:solidFill>
          <a:ln w="9525" cap="flat">
            <a:noFill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62209" tIns="31105" rIns="62209" bIns="31105" anchor="ctr"/>
          <a:lstStyle/>
          <a:p>
            <a:endParaRPr lang="en-US" sz="1350"/>
          </a:p>
        </p:txBody>
      </p:sp>
      <p:sp>
        <p:nvSpPr>
          <p:cNvPr id="66569" name="Rectangle 9"/>
          <p:cNvSpPr>
            <a:spLocks noChangeArrowheads="1"/>
          </p:cNvSpPr>
          <p:nvPr/>
        </p:nvSpPr>
        <p:spPr bwMode="auto">
          <a:xfrm>
            <a:off x="2286000" y="2030400"/>
            <a:ext cx="92880" cy="295200"/>
          </a:xfrm>
          <a:prstGeom prst="rect">
            <a:avLst/>
          </a:prstGeom>
          <a:solidFill>
            <a:srgbClr val="FFFFFF"/>
          </a:solidFill>
          <a:ln w="9525" cap="flat">
            <a:noFill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62209" tIns="31105" rIns="62209" bIns="31105" anchor="ctr"/>
          <a:lstStyle/>
          <a:p>
            <a:endParaRPr lang="en-US" sz="1350"/>
          </a:p>
        </p:txBody>
      </p:sp>
      <p:sp>
        <p:nvSpPr>
          <p:cNvPr id="66570" name="Line 10"/>
          <p:cNvSpPr>
            <a:spLocks noChangeShapeType="1"/>
          </p:cNvSpPr>
          <p:nvPr/>
        </p:nvSpPr>
        <p:spPr bwMode="auto">
          <a:xfrm>
            <a:off x="2387160" y="2021972"/>
            <a:ext cx="3888000" cy="311073"/>
          </a:xfrm>
          <a:prstGeom prst="line">
            <a:avLst/>
          </a:prstGeom>
          <a:noFill/>
          <a:ln w="18360" cap="flat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62209" tIns="31105" rIns="62209" bIns="31105"/>
          <a:lstStyle/>
          <a:p>
            <a:endParaRPr lang="en-US" sz="1350"/>
          </a:p>
        </p:txBody>
      </p:sp>
      <p:sp>
        <p:nvSpPr>
          <p:cNvPr id="66571" name="Line 11"/>
          <p:cNvSpPr>
            <a:spLocks noChangeShapeType="1"/>
          </p:cNvSpPr>
          <p:nvPr/>
        </p:nvSpPr>
        <p:spPr bwMode="auto">
          <a:xfrm>
            <a:off x="2387160" y="2333045"/>
            <a:ext cx="3888000" cy="1081"/>
          </a:xfrm>
          <a:prstGeom prst="line">
            <a:avLst/>
          </a:prstGeom>
          <a:noFill/>
          <a:ln w="18360" cap="flat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62209" tIns="31105" rIns="62209" bIns="31105"/>
          <a:lstStyle/>
          <a:p>
            <a:endParaRPr lang="en-US" sz="1350"/>
          </a:p>
        </p:txBody>
      </p:sp>
      <p:sp>
        <p:nvSpPr>
          <p:cNvPr id="66575" name="Text Box 15"/>
          <p:cNvSpPr txBox="1">
            <a:spLocks noChangeArrowheads="1"/>
          </p:cNvSpPr>
          <p:nvPr/>
        </p:nvSpPr>
        <p:spPr bwMode="auto">
          <a:xfrm>
            <a:off x="4986720" y="2366529"/>
            <a:ext cx="622080" cy="988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61229" tIns="59417" rIns="61229" bIns="30615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r>
              <a:rPr lang="en-US" sz="3300">
                <a:latin typeface="FreeSans" charset="0"/>
              </a:rPr>
              <a:t>=        </a:t>
            </a:r>
          </a:p>
        </p:txBody>
      </p:sp>
      <p:sp>
        <p:nvSpPr>
          <p:cNvPr id="66576" name="Line 16"/>
          <p:cNvSpPr>
            <a:spLocks noChangeShapeType="1"/>
          </p:cNvSpPr>
          <p:nvPr/>
        </p:nvSpPr>
        <p:spPr bwMode="auto">
          <a:xfrm>
            <a:off x="4097880" y="2333046"/>
            <a:ext cx="1080" cy="777682"/>
          </a:xfrm>
          <a:prstGeom prst="line">
            <a:avLst/>
          </a:prstGeom>
          <a:noFill/>
          <a:ln w="1836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62209" tIns="31105" rIns="62209" bIns="31105"/>
          <a:lstStyle/>
          <a:p>
            <a:endParaRPr lang="en-US" sz="1350"/>
          </a:p>
        </p:txBody>
      </p:sp>
      <p:sp>
        <p:nvSpPr>
          <p:cNvPr id="66577" name="Line 17"/>
          <p:cNvSpPr>
            <a:spLocks noChangeShapeType="1"/>
          </p:cNvSpPr>
          <p:nvPr/>
        </p:nvSpPr>
        <p:spPr bwMode="auto">
          <a:xfrm>
            <a:off x="4913820" y="2333046"/>
            <a:ext cx="1080" cy="777682"/>
          </a:xfrm>
          <a:prstGeom prst="line">
            <a:avLst/>
          </a:prstGeom>
          <a:noFill/>
          <a:ln w="1836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62209" tIns="31105" rIns="62209" bIns="31105"/>
          <a:lstStyle/>
          <a:p>
            <a:endParaRPr lang="en-US" sz="1350"/>
          </a:p>
        </p:txBody>
      </p:sp>
      <p:sp>
        <p:nvSpPr>
          <p:cNvPr id="66578" name="Line 18"/>
          <p:cNvSpPr>
            <a:spLocks noChangeShapeType="1"/>
          </p:cNvSpPr>
          <p:nvPr/>
        </p:nvSpPr>
        <p:spPr bwMode="auto">
          <a:xfrm>
            <a:off x="4097880" y="3103166"/>
            <a:ext cx="155520" cy="1080"/>
          </a:xfrm>
          <a:prstGeom prst="line">
            <a:avLst/>
          </a:prstGeom>
          <a:noFill/>
          <a:ln w="1836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62209" tIns="31105" rIns="62209" bIns="31105"/>
          <a:lstStyle/>
          <a:p>
            <a:endParaRPr lang="en-US" sz="1350"/>
          </a:p>
        </p:txBody>
      </p:sp>
      <p:sp>
        <p:nvSpPr>
          <p:cNvPr id="66579" name="Line 19"/>
          <p:cNvSpPr>
            <a:spLocks noChangeShapeType="1"/>
          </p:cNvSpPr>
          <p:nvPr/>
        </p:nvSpPr>
        <p:spPr bwMode="auto">
          <a:xfrm>
            <a:off x="4743180" y="3103166"/>
            <a:ext cx="155520" cy="1080"/>
          </a:xfrm>
          <a:prstGeom prst="line">
            <a:avLst/>
          </a:prstGeom>
          <a:noFill/>
          <a:ln w="1836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62209" tIns="31105" rIns="62209" bIns="31105"/>
          <a:lstStyle/>
          <a:p>
            <a:endParaRPr lang="en-US" sz="1350"/>
          </a:p>
        </p:txBody>
      </p:sp>
      <p:sp>
        <p:nvSpPr>
          <p:cNvPr id="66580" name="Line 20"/>
          <p:cNvSpPr>
            <a:spLocks noChangeShapeType="1"/>
          </p:cNvSpPr>
          <p:nvPr/>
        </p:nvSpPr>
        <p:spPr bwMode="auto">
          <a:xfrm>
            <a:off x="4743180" y="2343846"/>
            <a:ext cx="155520" cy="1081"/>
          </a:xfrm>
          <a:prstGeom prst="line">
            <a:avLst/>
          </a:prstGeom>
          <a:noFill/>
          <a:ln w="1836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62209" tIns="31105" rIns="62209" bIns="31105"/>
          <a:lstStyle/>
          <a:p>
            <a:endParaRPr lang="en-US" sz="1350"/>
          </a:p>
        </p:txBody>
      </p:sp>
      <p:sp>
        <p:nvSpPr>
          <p:cNvPr id="66581" name="Line 21"/>
          <p:cNvSpPr>
            <a:spLocks noChangeShapeType="1"/>
          </p:cNvSpPr>
          <p:nvPr/>
        </p:nvSpPr>
        <p:spPr bwMode="auto">
          <a:xfrm>
            <a:off x="4098960" y="2343846"/>
            <a:ext cx="155520" cy="1081"/>
          </a:xfrm>
          <a:prstGeom prst="line">
            <a:avLst/>
          </a:prstGeom>
          <a:noFill/>
          <a:ln w="1836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62209" tIns="31105" rIns="62209" bIns="31105"/>
          <a:lstStyle/>
          <a:p>
            <a:endParaRPr lang="en-US" sz="1350"/>
          </a:p>
        </p:txBody>
      </p:sp>
      <p:sp>
        <p:nvSpPr>
          <p:cNvPr id="24" name="TextBox 23"/>
          <p:cNvSpPr txBox="1"/>
          <p:nvPr/>
        </p:nvSpPr>
        <p:spPr>
          <a:xfrm>
            <a:off x="6148866" y="4753290"/>
            <a:ext cx="28462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Slide </a:t>
            </a:r>
            <a:r>
              <a:rPr lang="en-US" sz="1200" dirty="0" err="1"/>
              <a:t>adaptat</a:t>
            </a:r>
            <a:r>
              <a:rPr lang="en-US" sz="1200" dirty="0"/>
              <a:t> </a:t>
            </a:r>
            <a:r>
              <a:rPr lang="en-US" sz="1200" dirty="0" err="1"/>
              <a:t>după</a:t>
            </a:r>
            <a:r>
              <a:rPr lang="en-US" sz="1200" dirty="0"/>
              <a:t> </a:t>
            </a:r>
            <a:r>
              <a:rPr lang="en-US" sz="1200" dirty="0" err="1"/>
              <a:t>Marc'Aurelio</a:t>
            </a:r>
            <a:r>
              <a:rPr lang="en-US" sz="1200" dirty="0"/>
              <a:t> </a:t>
            </a:r>
            <a:r>
              <a:rPr lang="en-US" sz="1200" dirty="0" err="1"/>
              <a:t>Ranzato</a:t>
            </a:r>
            <a:endParaRPr lang="en-US" sz="12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738CA4B-F89A-1849-95FE-847CBDBDB755}"/>
              </a:ext>
            </a:extLst>
          </p:cNvPr>
          <p:cNvSpPr txBox="1"/>
          <p:nvPr/>
        </p:nvSpPr>
        <p:spPr>
          <a:xfrm>
            <a:off x="1258873" y="266899"/>
            <a:ext cx="674055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sz="2700" dirty="0"/>
              <a:t>Activare maximă = răspunsul cel mai mare</a:t>
            </a:r>
          </a:p>
        </p:txBody>
      </p:sp>
    </p:spTree>
    <p:extLst>
      <p:ext uri="{BB962C8B-B14F-4D97-AF65-F5344CB8AC3E}">
        <p14:creationId xmlns:p14="http://schemas.microsoft.com/office/powerpoint/2010/main" val="6561610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0" name="Shape 3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6851" y="496442"/>
            <a:ext cx="4308849" cy="4455850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Shape 341"/>
          <p:cNvSpPr/>
          <p:nvPr/>
        </p:nvSpPr>
        <p:spPr>
          <a:xfrm>
            <a:off x="1453776" y="675918"/>
            <a:ext cx="683699" cy="63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42" name="Shape 342"/>
          <p:cNvSpPr/>
          <p:nvPr/>
        </p:nvSpPr>
        <p:spPr>
          <a:xfrm>
            <a:off x="795759" y="43518"/>
            <a:ext cx="957299" cy="63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343" name="Shape 3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36476" y="340470"/>
            <a:ext cx="7163149" cy="257799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Shape 344"/>
          <p:cNvSpPr txBox="1"/>
          <p:nvPr/>
        </p:nvSpPr>
        <p:spPr>
          <a:xfrm>
            <a:off x="5117042" y="774984"/>
            <a:ext cx="3880260" cy="341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exemplu cu 32 de filtre 5x5</a:t>
            </a:r>
            <a:endParaRPr lang="en" sz="1800" dirty="0"/>
          </a:p>
        </p:txBody>
      </p:sp>
      <p:sp>
        <p:nvSpPr>
          <p:cNvPr id="345" name="Shape 345"/>
          <p:cNvSpPr/>
          <p:nvPr/>
        </p:nvSpPr>
        <p:spPr>
          <a:xfrm>
            <a:off x="1887717" y="340567"/>
            <a:ext cx="247799" cy="257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46" name="Shape 346"/>
          <p:cNvSpPr/>
          <p:nvPr/>
        </p:nvSpPr>
        <p:spPr>
          <a:xfrm>
            <a:off x="888384" y="1734142"/>
            <a:ext cx="565500" cy="6324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347" name="Shape 347"/>
          <p:cNvCxnSpPr>
            <a:stCxn id="345" idx="2"/>
            <a:endCxn id="346" idx="3"/>
          </p:cNvCxnSpPr>
          <p:nvPr/>
        </p:nvCxnSpPr>
        <p:spPr>
          <a:xfrm flipH="1">
            <a:off x="1453884" y="598267"/>
            <a:ext cx="557733" cy="1452075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53" name="Shape 353"/>
          <p:cNvSpPr txBox="1"/>
          <p:nvPr/>
        </p:nvSpPr>
        <p:spPr>
          <a:xfrm>
            <a:off x="1967961" y="630045"/>
            <a:ext cx="4308900" cy="25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FF0000"/>
                </a:solidFill>
              </a:rPr>
              <a:t>un filtru =&gt;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FF0000"/>
                </a:solidFill>
              </a:rPr>
              <a:t>un activation map</a:t>
            </a:r>
          </a:p>
        </p:txBody>
      </p:sp>
      <p:sp>
        <p:nvSpPr>
          <p:cNvPr id="354" name="Shape 354"/>
          <p:cNvSpPr/>
          <p:nvPr/>
        </p:nvSpPr>
        <p:spPr>
          <a:xfrm>
            <a:off x="4993142" y="349167"/>
            <a:ext cx="247799" cy="257700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355" name="Shape 355"/>
          <p:cNvCxnSpPr>
            <a:stCxn id="354" idx="2"/>
          </p:cNvCxnSpPr>
          <p:nvPr/>
        </p:nvCxnSpPr>
        <p:spPr>
          <a:xfrm flipH="1">
            <a:off x="1453884" y="606867"/>
            <a:ext cx="3663158" cy="2734210"/>
          </a:xfrm>
          <a:prstGeom prst="straightConnector1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56" name="Shape 356"/>
          <p:cNvSpPr/>
          <p:nvPr/>
        </p:nvSpPr>
        <p:spPr>
          <a:xfrm>
            <a:off x="888384" y="3020908"/>
            <a:ext cx="565500" cy="632400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1190626"/>
            <a:ext cx="6858000" cy="2761376"/>
          </a:xfrm>
          <a:prstGeom prst="rect">
            <a:avLst/>
          </a:prstGeom>
        </p:spPr>
      </p:pic>
      <p:sp>
        <p:nvSpPr>
          <p:cNvPr id="6" name="Slide Number Placeholder 4"/>
          <p:cNvSpPr txBox="1">
            <a:spLocks/>
          </p:cNvSpPr>
          <p:nvPr/>
        </p:nvSpPr>
        <p:spPr bwMode="auto">
          <a:xfrm>
            <a:off x="3143250" y="4869656"/>
            <a:ext cx="2800350" cy="2738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68580" tIns="34290" rIns="68580" bIns="3429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pPr>
              <a:defRPr/>
            </a:pPr>
            <a:r>
              <a:rPr lang="en-US" sz="1050" dirty="0"/>
              <a:t>Figure Credit: [</a:t>
            </a:r>
            <a:r>
              <a:rPr lang="en-US" sz="1050" dirty="0" err="1"/>
              <a:t>Zeiler</a:t>
            </a:r>
            <a:r>
              <a:rPr lang="en-US" sz="1050" dirty="0"/>
              <a:t> &amp; Fergus ECCV14]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44397EA-D2B7-2340-86B7-4690C3CB14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>
                <a:latin typeface="+mn-lt"/>
                <a:cs typeface="Arial" panose="020B0604020202020204" pitchFamily="34" charset="0"/>
              </a:rPr>
              <a:t>Vizualizarea</a:t>
            </a:r>
            <a:r>
              <a:rPr lang="en-US" dirty="0">
                <a:latin typeface="+mn-lt"/>
                <a:cs typeface="Arial" panose="020B0604020202020204" pitchFamily="34" charset="0"/>
              </a:rPr>
              <a:t> </a:t>
            </a:r>
            <a:r>
              <a:rPr lang="en-US" dirty="0" err="1">
                <a:latin typeface="+mn-lt"/>
                <a:cs typeface="Arial" panose="020B0604020202020204" pitchFamily="34" charset="0"/>
              </a:rPr>
              <a:t>filterelor</a:t>
            </a:r>
            <a:r>
              <a:rPr lang="en-US" dirty="0">
                <a:latin typeface="+mn-lt"/>
                <a:cs typeface="Arial" panose="020B0604020202020204" pitchFamily="34" charset="0"/>
              </a:rPr>
              <a:t> </a:t>
            </a:r>
            <a:r>
              <a:rPr lang="en-US" dirty="0" err="1">
                <a:latin typeface="+mn-lt"/>
                <a:cs typeface="Arial" panose="020B0604020202020204" pitchFamily="34" charset="0"/>
              </a:rPr>
              <a:t>învățate</a:t>
            </a:r>
            <a:endParaRPr lang="en-US" dirty="0"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91041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1276350"/>
            <a:ext cx="6858000" cy="2577930"/>
          </a:xfrm>
          <a:prstGeom prst="rect">
            <a:avLst/>
          </a:prstGeom>
        </p:spPr>
      </p:pic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CFB68740-5DEF-F442-A7D9-ED75E74D63E1}"/>
              </a:ext>
            </a:extLst>
          </p:cNvPr>
          <p:cNvSpPr txBox="1">
            <a:spLocks/>
          </p:cNvSpPr>
          <p:nvPr/>
        </p:nvSpPr>
        <p:spPr bwMode="auto">
          <a:xfrm>
            <a:off x="3143250" y="4869656"/>
            <a:ext cx="2800350" cy="2738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68580" tIns="34290" rIns="68580" bIns="3429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pPr>
              <a:defRPr/>
            </a:pPr>
            <a:r>
              <a:rPr lang="en-US" sz="1050" dirty="0"/>
              <a:t>Figure Credit: [</a:t>
            </a:r>
            <a:r>
              <a:rPr lang="en-US" sz="1050" dirty="0" err="1"/>
              <a:t>Zeiler</a:t>
            </a:r>
            <a:r>
              <a:rPr lang="en-US" sz="1050" dirty="0"/>
              <a:t> &amp; Fergus ECCV14]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8E99F9C8-6A04-974C-AD9D-F77F79CF3C74}"/>
              </a:ext>
            </a:extLst>
          </p:cNvPr>
          <p:cNvSpPr txBox="1">
            <a:spLocks/>
          </p:cNvSpPr>
          <p:nvPr/>
        </p:nvSpPr>
        <p:spPr>
          <a:xfrm>
            <a:off x="628650" y="273789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err="1">
                <a:latin typeface="+mn-lt"/>
                <a:cs typeface="Arial" panose="020B0604020202020204" pitchFamily="34" charset="0"/>
              </a:rPr>
              <a:t>Vizualizarea</a:t>
            </a:r>
            <a:r>
              <a:rPr lang="en-US" dirty="0">
                <a:latin typeface="+mn-lt"/>
                <a:cs typeface="Arial" panose="020B0604020202020204" pitchFamily="34" charset="0"/>
              </a:rPr>
              <a:t> </a:t>
            </a:r>
            <a:r>
              <a:rPr lang="en-US" dirty="0" err="1">
                <a:latin typeface="+mn-lt"/>
                <a:cs typeface="Arial" panose="020B0604020202020204" pitchFamily="34" charset="0"/>
              </a:rPr>
              <a:t>filterelor</a:t>
            </a:r>
            <a:r>
              <a:rPr lang="en-US" dirty="0">
                <a:latin typeface="+mn-lt"/>
                <a:cs typeface="Arial" panose="020B0604020202020204" pitchFamily="34" charset="0"/>
              </a:rPr>
              <a:t> </a:t>
            </a:r>
            <a:r>
              <a:rPr lang="en-US" dirty="0" err="1">
                <a:latin typeface="+mn-lt"/>
                <a:cs typeface="Arial" panose="020B0604020202020204" pitchFamily="34" charset="0"/>
              </a:rPr>
              <a:t>învățate</a:t>
            </a:r>
            <a:endParaRPr lang="en-US" dirty="0"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34905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629242"/>
            <a:ext cx="6858000" cy="4228508"/>
          </a:xfrm>
          <a:prstGeom prst="rect">
            <a:avLst/>
          </a:prstGeom>
        </p:spPr>
      </p:pic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B4EC7A6A-4D02-5A46-9BD4-EBB44D15203A}"/>
              </a:ext>
            </a:extLst>
          </p:cNvPr>
          <p:cNvSpPr txBox="1">
            <a:spLocks/>
          </p:cNvSpPr>
          <p:nvPr/>
        </p:nvSpPr>
        <p:spPr bwMode="auto">
          <a:xfrm>
            <a:off x="3143250" y="4869656"/>
            <a:ext cx="2800350" cy="2738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68580" tIns="34290" rIns="68580" bIns="3429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pPr>
              <a:defRPr/>
            </a:pPr>
            <a:r>
              <a:rPr lang="en-US" sz="1050" dirty="0"/>
              <a:t>Figure Credit: [</a:t>
            </a:r>
            <a:r>
              <a:rPr lang="en-US" sz="1050" dirty="0" err="1"/>
              <a:t>Zeiler</a:t>
            </a:r>
            <a:r>
              <a:rPr lang="en-US" sz="1050" dirty="0"/>
              <a:t> &amp; Fergus ECCV14]</a:t>
            </a:r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469BA301-074B-AE45-990C-79E99C3191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629242"/>
          </a:xfrm>
        </p:spPr>
        <p:txBody>
          <a:bodyPr>
            <a:normAutofit/>
          </a:bodyPr>
          <a:lstStyle/>
          <a:p>
            <a:pPr algn="ctr"/>
            <a:r>
              <a:rPr lang="en-US" dirty="0" err="1">
                <a:latin typeface="+mn-lt"/>
                <a:cs typeface="Arial" panose="020B0604020202020204" pitchFamily="34" charset="0"/>
              </a:rPr>
              <a:t>Vizualizarea</a:t>
            </a:r>
            <a:r>
              <a:rPr lang="en-US" dirty="0">
                <a:latin typeface="+mn-lt"/>
                <a:cs typeface="Arial" panose="020B0604020202020204" pitchFamily="34" charset="0"/>
              </a:rPr>
              <a:t> </a:t>
            </a:r>
            <a:r>
              <a:rPr lang="en-US" dirty="0" err="1">
                <a:latin typeface="+mn-lt"/>
                <a:cs typeface="Arial" panose="020B0604020202020204" pitchFamily="34" charset="0"/>
              </a:rPr>
              <a:t>filterelor</a:t>
            </a:r>
            <a:r>
              <a:rPr lang="en-US" dirty="0">
                <a:latin typeface="+mn-lt"/>
                <a:cs typeface="Arial" panose="020B0604020202020204" pitchFamily="34" charset="0"/>
              </a:rPr>
              <a:t> </a:t>
            </a:r>
            <a:r>
              <a:rPr lang="en-US" dirty="0" err="1">
                <a:latin typeface="+mn-lt"/>
                <a:cs typeface="Arial" panose="020B0604020202020204" pitchFamily="34" charset="0"/>
              </a:rPr>
              <a:t>învățate</a:t>
            </a:r>
            <a:endParaRPr lang="en-US" dirty="0"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43233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2" name="Shape 3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07908"/>
            <a:ext cx="9143999" cy="43789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/>
          <p:nvPr/>
        </p:nvSpPr>
        <p:spPr>
          <a:xfrm>
            <a:off x="1638400" y="2311753"/>
            <a:ext cx="282299" cy="813899"/>
          </a:xfrm>
          <a:prstGeom prst="cube">
            <a:avLst>
              <a:gd name="adj" fmla="val 53382"/>
            </a:avLst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207" name="Shape 207"/>
          <p:cNvCxnSpPr/>
          <p:nvPr/>
        </p:nvCxnSpPr>
        <p:spPr>
          <a:xfrm rot="10800000" flipH="1">
            <a:off x="1745150" y="2718702"/>
            <a:ext cx="1489500" cy="3990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08" name="Shape 208"/>
          <p:cNvCxnSpPr/>
          <p:nvPr/>
        </p:nvCxnSpPr>
        <p:spPr>
          <a:xfrm>
            <a:off x="1764650" y="2481402"/>
            <a:ext cx="1470000" cy="2373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09" name="Shape 209"/>
          <p:cNvCxnSpPr/>
          <p:nvPr/>
        </p:nvCxnSpPr>
        <p:spPr>
          <a:xfrm>
            <a:off x="1900850" y="2332002"/>
            <a:ext cx="1333800" cy="3867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10" name="Shape 210"/>
          <p:cNvCxnSpPr/>
          <p:nvPr/>
        </p:nvCxnSpPr>
        <p:spPr>
          <a:xfrm rot="10800000" flipH="1">
            <a:off x="1926950" y="2718702"/>
            <a:ext cx="1307700" cy="2496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11" name="Shape 211"/>
          <p:cNvSpPr txBox="1"/>
          <p:nvPr/>
        </p:nvSpPr>
        <p:spPr>
          <a:xfrm>
            <a:off x="1834500" y="3639753"/>
            <a:ext cx="491700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32</a:t>
            </a:r>
          </a:p>
        </p:txBody>
      </p:sp>
      <p:sp>
        <p:nvSpPr>
          <p:cNvPr id="212" name="Shape 212"/>
          <p:cNvSpPr txBox="1"/>
          <p:nvPr/>
        </p:nvSpPr>
        <p:spPr>
          <a:xfrm>
            <a:off x="2198800" y="1566578"/>
            <a:ext cx="491700" cy="28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32</a:t>
            </a:r>
          </a:p>
        </p:txBody>
      </p:sp>
      <p:sp>
        <p:nvSpPr>
          <p:cNvPr id="213" name="Shape 213"/>
          <p:cNvSpPr txBox="1"/>
          <p:nvPr/>
        </p:nvSpPr>
        <p:spPr>
          <a:xfrm>
            <a:off x="1163887" y="4031385"/>
            <a:ext cx="491700" cy="182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</a:t>
            </a:r>
          </a:p>
        </p:txBody>
      </p:sp>
      <p:sp>
        <p:nvSpPr>
          <p:cNvPr id="215" name="Shape 215"/>
          <p:cNvSpPr/>
          <p:nvPr/>
        </p:nvSpPr>
        <p:spPr>
          <a:xfrm>
            <a:off x="1221875" y="1339753"/>
            <a:ext cx="956400" cy="2757900"/>
          </a:xfrm>
          <a:prstGeom prst="cube">
            <a:avLst>
              <a:gd name="adj" fmla="val 77711"/>
            </a:avLst>
          </a:prstGeom>
          <a:solidFill>
            <a:srgbClr val="F4CCCC">
              <a:alpha val="51920"/>
            </a:srgbClr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219" name="Shape 219"/>
          <p:cNvCxnSpPr/>
          <p:nvPr/>
        </p:nvCxnSpPr>
        <p:spPr>
          <a:xfrm>
            <a:off x="3971900" y="2722003"/>
            <a:ext cx="2365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220" name="Shape 220"/>
          <p:cNvSpPr txBox="1"/>
          <p:nvPr/>
        </p:nvSpPr>
        <p:spPr>
          <a:xfrm>
            <a:off x="3956292" y="2842335"/>
            <a:ext cx="2288609" cy="47718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1800" dirty="0"/>
              <a:t>Aplicăm convoluția în toate locațiile</a:t>
            </a:r>
          </a:p>
        </p:txBody>
      </p:sp>
      <p:sp>
        <p:nvSpPr>
          <p:cNvPr id="221" name="Shape 221"/>
          <p:cNvSpPr/>
          <p:nvPr/>
        </p:nvSpPr>
        <p:spPr>
          <a:xfrm>
            <a:off x="7074950" y="1339753"/>
            <a:ext cx="956400" cy="2757900"/>
          </a:xfrm>
          <a:prstGeom prst="cube">
            <a:avLst>
              <a:gd name="adj" fmla="val 90357"/>
            </a:avLst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2" name="Shape 222"/>
          <p:cNvSpPr txBox="1"/>
          <p:nvPr/>
        </p:nvSpPr>
        <p:spPr>
          <a:xfrm>
            <a:off x="6861384" y="812818"/>
            <a:ext cx="1804499" cy="54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 b="1" dirty="0">
                <a:solidFill>
                  <a:srgbClr val="0000FF"/>
                </a:solidFill>
              </a:rPr>
              <a:t>activation map</a:t>
            </a:r>
          </a:p>
        </p:txBody>
      </p:sp>
      <p:sp>
        <p:nvSpPr>
          <p:cNvPr id="223" name="Shape 223"/>
          <p:cNvSpPr txBox="1"/>
          <p:nvPr/>
        </p:nvSpPr>
        <p:spPr>
          <a:xfrm>
            <a:off x="6959443" y="4053232"/>
            <a:ext cx="328199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/>
              <a:t>1</a:t>
            </a:r>
          </a:p>
        </p:txBody>
      </p:sp>
      <p:sp>
        <p:nvSpPr>
          <p:cNvPr id="224" name="Shape 224"/>
          <p:cNvSpPr txBox="1"/>
          <p:nvPr/>
        </p:nvSpPr>
        <p:spPr>
          <a:xfrm>
            <a:off x="7626953" y="3597553"/>
            <a:ext cx="491700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28</a:t>
            </a:r>
          </a:p>
        </p:txBody>
      </p:sp>
      <p:sp>
        <p:nvSpPr>
          <p:cNvPr id="225" name="Shape 225"/>
          <p:cNvSpPr txBox="1"/>
          <p:nvPr/>
        </p:nvSpPr>
        <p:spPr>
          <a:xfrm>
            <a:off x="8031353" y="2186565"/>
            <a:ext cx="491700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28</a:t>
            </a:r>
          </a:p>
        </p:txBody>
      </p:sp>
      <p:sp>
        <p:nvSpPr>
          <p:cNvPr id="24" name="Shape 169"/>
          <p:cNvSpPr txBox="1"/>
          <p:nvPr/>
        </p:nvSpPr>
        <p:spPr>
          <a:xfrm>
            <a:off x="0" y="26277"/>
            <a:ext cx="9144000" cy="656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800" dirty="0"/>
              <a:t>Dimensiunea spațială a unei activări</a:t>
            </a:r>
          </a:p>
        </p:txBody>
      </p:sp>
      <p:sp>
        <p:nvSpPr>
          <p:cNvPr id="26" name="Shape 193"/>
          <p:cNvSpPr txBox="1"/>
          <p:nvPr/>
        </p:nvSpPr>
        <p:spPr>
          <a:xfrm>
            <a:off x="3479726" y="917378"/>
            <a:ext cx="3023564" cy="5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FF0000"/>
                </a:solidFill>
              </a:rPr>
              <a:t>Imagine de 32x32x3</a:t>
            </a:r>
          </a:p>
          <a:p>
            <a:pPr lv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Filtru de 5x5x3</a:t>
            </a:r>
          </a:p>
        </p:txBody>
      </p:sp>
      <p:cxnSp>
        <p:nvCxnSpPr>
          <p:cNvPr id="27" name="Shape 194"/>
          <p:cNvCxnSpPr>
            <a:stCxn id="26" idx="1"/>
          </p:cNvCxnSpPr>
          <p:nvPr/>
        </p:nvCxnSpPr>
        <p:spPr>
          <a:xfrm flipH="1">
            <a:off x="2348651" y="1193678"/>
            <a:ext cx="1131075" cy="198574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8" name="Shape 195"/>
          <p:cNvCxnSpPr/>
          <p:nvPr/>
        </p:nvCxnSpPr>
        <p:spPr>
          <a:xfrm flipH="1">
            <a:off x="1926949" y="1566578"/>
            <a:ext cx="1552776" cy="1078525"/>
          </a:xfrm>
          <a:prstGeom prst="straightConnector1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1" name="Shape 183"/>
          <p:cNvSpPr/>
          <p:nvPr/>
        </p:nvSpPr>
        <p:spPr>
          <a:xfrm>
            <a:off x="3234650" y="2577553"/>
            <a:ext cx="282299" cy="282299"/>
          </a:xfrm>
          <a:prstGeom prst="ellipse">
            <a:avLst/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702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 txBox="1"/>
          <p:nvPr/>
        </p:nvSpPr>
        <p:spPr>
          <a:xfrm>
            <a:off x="177400" y="100800"/>
            <a:ext cx="8800186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 b="1" dirty="0"/>
              <a:t>SGD cu mini-batch</a:t>
            </a:r>
          </a:p>
        </p:txBody>
      </p:sp>
      <p:sp>
        <p:nvSpPr>
          <p:cNvPr id="53" name="Shape 53"/>
          <p:cNvSpPr txBox="1"/>
          <p:nvPr/>
        </p:nvSpPr>
        <p:spPr>
          <a:xfrm>
            <a:off x="411655" y="807000"/>
            <a:ext cx="8373242" cy="2984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Repetă:</a:t>
            </a:r>
          </a:p>
          <a:p>
            <a:pPr marL="457200" lvl="0" indent="-381000" rtl="0">
              <a:spcBef>
                <a:spcPts val="0"/>
              </a:spcBef>
              <a:buSzPct val="100000"/>
              <a:buAutoNum type="arabicPeriod"/>
            </a:pPr>
            <a:r>
              <a:rPr lang="en" sz="2400" dirty="0"/>
              <a:t>Selectăm un mini-batch de exemple</a:t>
            </a:r>
          </a:p>
          <a:p>
            <a:pPr marL="457200" lvl="0" indent="-381000" rtl="0">
              <a:spcBef>
                <a:spcPts val="0"/>
              </a:spcBef>
              <a:buSzPct val="100000"/>
              <a:buAutoNum type="arabicPeriod"/>
            </a:pPr>
            <a:r>
              <a:rPr lang="en" sz="2400" dirty="0"/>
              <a:t>Propagăm </a:t>
            </a:r>
            <a:r>
              <a:rPr lang="en" sz="2400" b="1" dirty="0"/>
              <a:t>înainte</a:t>
            </a:r>
            <a:r>
              <a:rPr lang="en" sz="2400" dirty="0"/>
              <a:t> prin graf pentru a obține pierderea</a:t>
            </a:r>
          </a:p>
          <a:p>
            <a:pPr marL="457200" lvl="0" indent="-381000" rtl="0">
              <a:spcBef>
                <a:spcPts val="0"/>
              </a:spcBef>
              <a:buSzPct val="100000"/>
              <a:buAutoNum type="arabicPeriod"/>
            </a:pPr>
            <a:r>
              <a:rPr lang="en" sz="2400" dirty="0"/>
              <a:t>Propagăm </a:t>
            </a:r>
            <a:r>
              <a:rPr lang="en" sz="2400" b="1" dirty="0"/>
              <a:t>înapoi</a:t>
            </a:r>
            <a:r>
              <a:rPr lang="en" sz="2400" dirty="0"/>
              <a:t> pentru a calcula gradienții</a:t>
            </a:r>
          </a:p>
          <a:p>
            <a:pPr marL="457200" lvl="0" indent="-381000" rtl="0">
              <a:spcBef>
                <a:spcPts val="0"/>
              </a:spcBef>
              <a:buSzPct val="100000"/>
              <a:buAutoNum type="arabicPeriod"/>
            </a:pPr>
            <a:r>
              <a:rPr lang="en" sz="2400" dirty="0"/>
              <a:t>Actualizăm ponderile pe baza gradienților calculați</a:t>
            </a:r>
          </a:p>
        </p:txBody>
      </p:sp>
      <p:pic>
        <p:nvPicPr>
          <p:cNvPr id="54" name="Shape 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95521" y="3003865"/>
            <a:ext cx="3742062" cy="1835558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95" name="Shape 395"/>
          <p:cNvGraphicFramePr/>
          <p:nvPr/>
        </p:nvGraphicFramePr>
        <p:xfrm>
          <a:off x="302525" y="1374800"/>
          <a:ext cx="2679950" cy="2720130"/>
        </p:xfrm>
        <a:graphic>
          <a:graphicData uri="http://schemas.openxmlformats.org/drawingml/2006/table">
            <a:tbl>
              <a:tblPr>
                <a:noFill/>
                <a:tableStyleId>{A1A66B38-5008-4EB1-977E-EC44ADA88DE1}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396" name="Shape 396"/>
          <p:cNvSpPr txBox="1"/>
          <p:nvPr/>
        </p:nvSpPr>
        <p:spPr>
          <a:xfrm>
            <a:off x="3734100" y="1338824"/>
            <a:ext cx="4530669" cy="216832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Imagine de 7x7 (fără adâncime)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Filtru de 3x3</a:t>
            </a:r>
          </a:p>
        </p:txBody>
      </p:sp>
      <p:sp>
        <p:nvSpPr>
          <p:cNvPr id="397" name="Shape 397"/>
          <p:cNvSpPr txBox="1"/>
          <p:nvPr/>
        </p:nvSpPr>
        <p:spPr>
          <a:xfrm>
            <a:off x="1390175" y="794375"/>
            <a:ext cx="548699" cy="457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/>
              <a:t>7</a:t>
            </a:r>
          </a:p>
        </p:txBody>
      </p:sp>
      <p:sp>
        <p:nvSpPr>
          <p:cNvPr id="398" name="Shape 398"/>
          <p:cNvSpPr txBox="1"/>
          <p:nvPr/>
        </p:nvSpPr>
        <p:spPr>
          <a:xfrm>
            <a:off x="3095700" y="2663975"/>
            <a:ext cx="587100" cy="285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/>
              <a:t>7</a:t>
            </a:r>
          </a:p>
        </p:txBody>
      </p:sp>
      <p:sp>
        <p:nvSpPr>
          <p:cNvPr id="8" name="Shape 169"/>
          <p:cNvSpPr txBox="1"/>
          <p:nvPr/>
        </p:nvSpPr>
        <p:spPr>
          <a:xfrm>
            <a:off x="0" y="26277"/>
            <a:ext cx="9144000" cy="656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800" dirty="0"/>
              <a:t>Dimensiunea spațială a unei activări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5" name="Shape 405"/>
          <p:cNvGraphicFramePr/>
          <p:nvPr/>
        </p:nvGraphicFramePr>
        <p:xfrm>
          <a:off x="302525" y="1374800"/>
          <a:ext cx="2679950" cy="2720130"/>
        </p:xfrm>
        <a:graphic>
          <a:graphicData uri="http://schemas.openxmlformats.org/drawingml/2006/table">
            <a:tbl>
              <a:tblPr>
                <a:noFill/>
                <a:tableStyleId>{A1A66B38-5008-4EB1-977E-EC44ADA88DE1}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07" name="Shape 407"/>
          <p:cNvSpPr txBox="1"/>
          <p:nvPr/>
        </p:nvSpPr>
        <p:spPr>
          <a:xfrm>
            <a:off x="1390175" y="794375"/>
            <a:ext cx="548699" cy="457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7</a:t>
            </a:r>
          </a:p>
        </p:txBody>
      </p:sp>
      <p:sp>
        <p:nvSpPr>
          <p:cNvPr id="408" name="Shape 408"/>
          <p:cNvSpPr txBox="1"/>
          <p:nvPr/>
        </p:nvSpPr>
        <p:spPr>
          <a:xfrm>
            <a:off x="3095700" y="2663975"/>
            <a:ext cx="587100" cy="285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7</a:t>
            </a:r>
          </a:p>
        </p:txBody>
      </p:sp>
      <p:sp>
        <p:nvSpPr>
          <p:cNvPr id="8" name="Shape 169"/>
          <p:cNvSpPr txBox="1"/>
          <p:nvPr/>
        </p:nvSpPr>
        <p:spPr>
          <a:xfrm>
            <a:off x="0" y="26277"/>
            <a:ext cx="9144000" cy="656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800" dirty="0"/>
              <a:t>Dimensiunea spațială a unei activări</a:t>
            </a:r>
          </a:p>
        </p:txBody>
      </p:sp>
      <p:sp>
        <p:nvSpPr>
          <p:cNvPr id="9" name="Shape 396"/>
          <p:cNvSpPr txBox="1"/>
          <p:nvPr/>
        </p:nvSpPr>
        <p:spPr>
          <a:xfrm>
            <a:off x="3734100" y="1338824"/>
            <a:ext cx="4530669" cy="216832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Imagine de 7x7 (fără adâncime)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Filtru de 3x3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Shape 416"/>
          <p:cNvSpPr txBox="1"/>
          <p:nvPr/>
        </p:nvSpPr>
        <p:spPr>
          <a:xfrm>
            <a:off x="1390175" y="794375"/>
            <a:ext cx="548699" cy="457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7</a:t>
            </a:r>
          </a:p>
        </p:txBody>
      </p:sp>
      <p:sp>
        <p:nvSpPr>
          <p:cNvPr id="417" name="Shape 417"/>
          <p:cNvSpPr txBox="1"/>
          <p:nvPr/>
        </p:nvSpPr>
        <p:spPr>
          <a:xfrm>
            <a:off x="3095700" y="2663975"/>
            <a:ext cx="587100" cy="285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7</a:t>
            </a:r>
          </a:p>
        </p:txBody>
      </p:sp>
      <p:graphicFrame>
        <p:nvGraphicFramePr>
          <p:cNvPr id="419" name="Shape 419"/>
          <p:cNvGraphicFramePr/>
          <p:nvPr/>
        </p:nvGraphicFramePr>
        <p:xfrm>
          <a:off x="302525" y="1374800"/>
          <a:ext cx="2679950" cy="2720130"/>
        </p:xfrm>
        <a:graphic>
          <a:graphicData uri="http://schemas.openxmlformats.org/drawingml/2006/table">
            <a:tbl>
              <a:tblPr>
                <a:noFill/>
                <a:tableStyleId>{A1A66B38-5008-4EB1-977E-EC44ADA88DE1}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dirty="0"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8" name="Shape 169"/>
          <p:cNvSpPr txBox="1"/>
          <p:nvPr/>
        </p:nvSpPr>
        <p:spPr>
          <a:xfrm>
            <a:off x="0" y="26277"/>
            <a:ext cx="9144000" cy="656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800" dirty="0"/>
              <a:t>Dimensiunea spațială a unei activări</a:t>
            </a:r>
          </a:p>
        </p:txBody>
      </p:sp>
      <p:sp>
        <p:nvSpPr>
          <p:cNvPr id="9" name="Shape 396"/>
          <p:cNvSpPr txBox="1"/>
          <p:nvPr/>
        </p:nvSpPr>
        <p:spPr>
          <a:xfrm>
            <a:off x="3734100" y="1338824"/>
            <a:ext cx="4530669" cy="216832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Imagine de 7x7 (fără adâncime)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Filtru de 3x3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Shape 426"/>
          <p:cNvSpPr txBox="1"/>
          <p:nvPr/>
        </p:nvSpPr>
        <p:spPr>
          <a:xfrm>
            <a:off x="1390175" y="794375"/>
            <a:ext cx="548699" cy="457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7</a:t>
            </a:r>
          </a:p>
        </p:txBody>
      </p:sp>
      <p:sp>
        <p:nvSpPr>
          <p:cNvPr id="427" name="Shape 427"/>
          <p:cNvSpPr txBox="1"/>
          <p:nvPr/>
        </p:nvSpPr>
        <p:spPr>
          <a:xfrm>
            <a:off x="3095700" y="2663975"/>
            <a:ext cx="587100" cy="285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7</a:t>
            </a:r>
          </a:p>
        </p:txBody>
      </p:sp>
      <p:graphicFrame>
        <p:nvGraphicFramePr>
          <p:cNvPr id="429" name="Shape 429"/>
          <p:cNvGraphicFramePr/>
          <p:nvPr/>
        </p:nvGraphicFramePr>
        <p:xfrm>
          <a:off x="302525" y="1374800"/>
          <a:ext cx="2679950" cy="2720130"/>
        </p:xfrm>
        <a:graphic>
          <a:graphicData uri="http://schemas.openxmlformats.org/drawingml/2006/table">
            <a:tbl>
              <a:tblPr>
                <a:noFill/>
                <a:tableStyleId>{A1A66B38-5008-4EB1-977E-EC44ADA88DE1}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8" name="Shape 169"/>
          <p:cNvSpPr txBox="1"/>
          <p:nvPr/>
        </p:nvSpPr>
        <p:spPr>
          <a:xfrm>
            <a:off x="0" y="26277"/>
            <a:ext cx="9144000" cy="656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800" dirty="0"/>
              <a:t>Dimensiunea spațială a unei activări</a:t>
            </a:r>
          </a:p>
        </p:txBody>
      </p:sp>
      <p:sp>
        <p:nvSpPr>
          <p:cNvPr id="9" name="Shape 396"/>
          <p:cNvSpPr txBox="1"/>
          <p:nvPr/>
        </p:nvSpPr>
        <p:spPr>
          <a:xfrm>
            <a:off x="3734100" y="1338824"/>
            <a:ext cx="4530669" cy="216832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Imagine de 7x7 (fără adâncime)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Filtru de 3x3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Shape 436"/>
          <p:cNvSpPr txBox="1"/>
          <p:nvPr/>
        </p:nvSpPr>
        <p:spPr>
          <a:xfrm>
            <a:off x="1390175" y="794375"/>
            <a:ext cx="548699" cy="457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7</a:t>
            </a:r>
          </a:p>
        </p:txBody>
      </p:sp>
      <p:sp>
        <p:nvSpPr>
          <p:cNvPr id="437" name="Shape 437"/>
          <p:cNvSpPr txBox="1"/>
          <p:nvPr/>
        </p:nvSpPr>
        <p:spPr>
          <a:xfrm>
            <a:off x="3095700" y="2663975"/>
            <a:ext cx="587100" cy="285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7</a:t>
            </a:r>
          </a:p>
        </p:txBody>
      </p:sp>
      <p:graphicFrame>
        <p:nvGraphicFramePr>
          <p:cNvPr id="439" name="Shape 439"/>
          <p:cNvGraphicFramePr/>
          <p:nvPr/>
        </p:nvGraphicFramePr>
        <p:xfrm>
          <a:off x="302525" y="1374800"/>
          <a:ext cx="2679950" cy="2720130"/>
        </p:xfrm>
        <a:graphic>
          <a:graphicData uri="http://schemas.openxmlformats.org/drawingml/2006/table">
            <a:tbl>
              <a:tblPr>
                <a:noFill/>
                <a:tableStyleId>{A1A66B38-5008-4EB1-977E-EC44ADA88DE1}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8" name="Shape 169"/>
          <p:cNvSpPr txBox="1"/>
          <p:nvPr/>
        </p:nvSpPr>
        <p:spPr>
          <a:xfrm>
            <a:off x="0" y="26277"/>
            <a:ext cx="9144000" cy="656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800" dirty="0"/>
              <a:t>Dimensiunea spațială a unei activări</a:t>
            </a:r>
          </a:p>
        </p:txBody>
      </p:sp>
      <p:sp>
        <p:nvSpPr>
          <p:cNvPr id="9" name="Shape 396"/>
          <p:cNvSpPr txBox="1"/>
          <p:nvPr/>
        </p:nvSpPr>
        <p:spPr>
          <a:xfrm>
            <a:off x="3734100" y="1338824"/>
            <a:ext cx="4530669" cy="216832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Imagine de 7x7 (fără adâncime)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Filtru de 3x3</a:t>
            </a:r>
          </a:p>
          <a:p>
            <a:pPr lvl="0" rtl="0">
              <a:spcBef>
                <a:spcPts val="0"/>
              </a:spcBef>
              <a:buNone/>
            </a:pPr>
            <a:endParaRPr lang="en" sz="2400" dirty="0"/>
          </a:p>
          <a:p>
            <a:pPr lvl="0" rtl="0">
              <a:spcBef>
                <a:spcPts val="0"/>
              </a:spcBef>
              <a:buNone/>
            </a:pPr>
            <a:r>
              <a:rPr lang="en" sz="2400" b="1" dirty="0"/>
              <a:t>=&gt; Output de 5x5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Shape 446"/>
          <p:cNvSpPr txBox="1"/>
          <p:nvPr/>
        </p:nvSpPr>
        <p:spPr>
          <a:xfrm>
            <a:off x="1390175" y="794375"/>
            <a:ext cx="548699" cy="457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7</a:t>
            </a:r>
          </a:p>
        </p:txBody>
      </p:sp>
      <p:sp>
        <p:nvSpPr>
          <p:cNvPr id="447" name="Shape 447"/>
          <p:cNvSpPr txBox="1"/>
          <p:nvPr/>
        </p:nvSpPr>
        <p:spPr>
          <a:xfrm>
            <a:off x="3095700" y="2663975"/>
            <a:ext cx="587100" cy="285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7</a:t>
            </a:r>
          </a:p>
        </p:txBody>
      </p:sp>
      <p:graphicFrame>
        <p:nvGraphicFramePr>
          <p:cNvPr id="449" name="Shape 449"/>
          <p:cNvGraphicFramePr/>
          <p:nvPr/>
        </p:nvGraphicFramePr>
        <p:xfrm>
          <a:off x="302525" y="1374800"/>
          <a:ext cx="2679950" cy="2720130"/>
        </p:xfrm>
        <a:graphic>
          <a:graphicData uri="http://schemas.openxmlformats.org/drawingml/2006/table">
            <a:tbl>
              <a:tblPr>
                <a:noFill/>
                <a:tableStyleId>{A1A66B38-5008-4EB1-977E-EC44ADA88DE1}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8" name="Shape 169"/>
          <p:cNvSpPr txBox="1"/>
          <p:nvPr/>
        </p:nvSpPr>
        <p:spPr>
          <a:xfrm>
            <a:off x="0" y="26277"/>
            <a:ext cx="9144000" cy="656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800" dirty="0"/>
              <a:t>Dimensiunea spațială a unei activări</a:t>
            </a:r>
          </a:p>
        </p:txBody>
      </p:sp>
      <p:sp>
        <p:nvSpPr>
          <p:cNvPr id="9" name="Shape 396"/>
          <p:cNvSpPr txBox="1"/>
          <p:nvPr/>
        </p:nvSpPr>
        <p:spPr>
          <a:xfrm>
            <a:off x="3734100" y="1338824"/>
            <a:ext cx="4813977" cy="320386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Imagine de 7x7 (fără adâncime)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Filtru de 3x3 aplicat cu </a:t>
            </a:r>
            <a:r>
              <a:rPr lang="en" sz="2400" b="1" dirty="0"/>
              <a:t>stride 2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Shape 456"/>
          <p:cNvSpPr txBox="1"/>
          <p:nvPr/>
        </p:nvSpPr>
        <p:spPr>
          <a:xfrm>
            <a:off x="1390175" y="794375"/>
            <a:ext cx="548699" cy="457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7</a:t>
            </a:r>
          </a:p>
        </p:txBody>
      </p:sp>
      <p:sp>
        <p:nvSpPr>
          <p:cNvPr id="457" name="Shape 457"/>
          <p:cNvSpPr txBox="1"/>
          <p:nvPr/>
        </p:nvSpPr>
        <p:spPr>
          <a:xfrm>
            <a:off x="3095700" y="2663975"/>
            <a:ext cx="587100" cy="285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7</a:t>
            </a:r>
          </a:p>
        </p:txBody>
      </p:sp>
      <p:graphicFrame>
        <p:nvGraphicFramePr>
          <p:cNvPr id="459" name="Shape 459"/>
          <p:cNvGraphicFramePr/>
          <p:nvPr/>
        </p:nvGraphicFramePr>
        <p:xfrm>
          <a:off x="302525" y="1374800"/>
          <a:ext cx="2679950" cy="2720130"/>
        </p:xfrm>
        <a:graphic>
          <a:graphicData uri="http://schemas.openxmlformats.org/drawingml/2006/table">
            <a:tbl>
              <a:tblPr>
                <a:noFill/>
                <a:tableStyleId>{A1A66B38-5008-4EB1-977E-EC44ADA88DE1}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8" name="Shape 169"/>
          <p:cNvSpPr txBox="1"/>
          <p:nvPr/>
        </p:nvSpPr>
        <p:spPr>
          <a:xfrm>
            <a:off x="0" y="26277"/>
            <a:ext cx="9144000" cy="656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800" dirty="0"/>
              <a:t>Dimensiunea spațială a unei activări</a:t>
            </a:r>
          </a:p>
        </p:txBody>
      </p:sp>
      <p:sp>
        <p:nvSpPr>
          <p:cNvPr id="9" name="Shape 396"/>
          <p:cNvSpPr txBox="1"/>
          <p:nvPr/>
        </p:nvSpPr>
        <p:spPr>
          <a:xfrm>
            <a:off x="3734100" y="1338824"/>
            <a:ext cx="4813977" cy="320386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Imagine de 7x7 (fără adâncime)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Filtru de 3x3 aplicat cu </a:t>
            </a:r>
            <a:r>
              <a:rPr lang="en" sz="2400" b="1" dirty="0"/>
              <a:t>stride 2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Shape 466"/>
          <p:cNvSpPr txBox="1"/>
          <p:nvPr/>
        </p:nvSpPr>
        <p:spPr>
          <a:xfrm>
            <a:off x="1390175" y="794375"/>
            <a:ext cx="548699" cy="457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7</a:t>
            </a:r>
          </a:p>
        </p:txBody>
      </p:sp>
      <p:sp>
        <p:nvSpPr>
          <p:cNvPr id="467" name="Shape 467"/>
          <p:cNvSpPr txBox="1"/>
          <p:nvPr/>
        </p:nvSpPr>
        <p:spPr>
          <a:xfrm>
            <a:off x="3095700" y="2663975"/>
            <a:ext cx="587100" cy="285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7</a:t>
            </a:r>
          </a:p>
        </p:txBody>
      </p:sp>
      <p:graphicFrame>
        <p:nvGraphicFramePr>
          <p:cNvPr id="469" name="Shape 469"/>
          <p:cNvGraphicFramePr/>
          <p:nvPr/>
        </p:nvGraphicFramePr>
        <p:xfrm>
          <a:off x="302525" y="1374800"/>
          <a:ext cx="2679950" cy="2720130"/>
        </p:xfrm>
        <a:graphic>
          <a:graphicData uri="http://schemas.openxmlformats.org/drawingml/2006/table">
            <a:tbl>
              <a:tblPr>
                <a:noFill/>
                <a:tableStyleId>{A1A66B38-5008-4EB1-977E-EC44ADA88DE1}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8" name="Shape 169"/>
          <p:cNvSpPr txBox="1"/>
          <p:nvPr/>
        </p:nvSpPr>
        <p:spPr>
          <a:xfrm>
            <a:off x="0" y="26277"/>
            <a:ext cx="9144000" cy="656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800" dirty="0"/>
              <a:t>Dimensiunea spațială a unei activări</a:t>
            </a:r>
          </a:p>
        </p:txBody>
      </p:sp>
      <p:sp>
        <p:nvSpPr>
          <p:cNvPr id="9" name="Shape 396"/>
          <p:cNvSpPr txBox="1"/>
          <p:nvPr/>
        </p:nvSpPr>
        <p:spPr>
          <a:xfrm>
            <a:off x="3734100" y="1338824"/>
            <a:ext cx="4813977" cy="320386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Imagine de 7x7 (fără adâncime)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Filtru de 3x3 aplicat cu </a:t>
            </a:r>
            <a:r>
              <a:rPr lang="en" sz="2400" b="1" dirty="0"/>
              <a:t>stride 2</a:t>
            </a:r>
          </a:p>
          <a:p>
            <a:pPr lvl="0" rtl="0">
              <a:spcBef>
                <a:spcPts val="0"/>
              </a:spcBef>
              <a:buNone/>
            </a:pPr>
            <a:endParaRPr lang="en" sz="2400" b="1" dirty="0"/>
          </a:p>
          <a:p>
            <a:pPr lvl="0" rtl="0">
              <a:spcBef>
                <a:spcPts val="0"/>
              </a:spcBef>
              <a:buNone/>
            </a:pPr>
            <a:r>
              <a:rPr lang="en" sz="2400" b="1" dirty="0"/>
              <a:t>=&gt; Output de 3x3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Shape 476"/>
          <p:cNvSpPr txBox="1"/>
          <p:nvPr/>
        </p:nvSpPr>
        <p:spPr>
          <a:xfrm>
            <a:off x="1390175" y="794375"/>
            <a:ext cx="548699" cy="457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7</a:t>
            </a:r>
          </a:p>
        </p:txBody>
      </p:sp>
      <p:sp>
        <p:nvSpPr>
          <p:cNvPr id="477" name="Shape 477"/>
          <p:cNvSpPr txBox="1"/>
          <p:nvPr/>
        </p:nvSpPr>
        <p:spPr>
          <a:xfrm>
            <a:off x="3095700" y="2663975"/>
            <a:ext cx="587100" cy="285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7</a:t>
            </a:r>
          </a:p>
        </p:txBody>
      </p:sp>
      <p:graphicFrame>
        <p:nvGraphicFramePr>
          <p:cNvPr id="479" name="Shape 479"/>
          <p:cNvGraphicFramePr/>
          <p:nvPr/>
        </p:nvGraphicFramePr>
        <p:xfrm>
          <a:off x="302525" y="1374800"/>
          <a:ext cx="2679950" cy="2720130"/>
        </p:xfrm>
        <a:graphic>
          <a:graphicData uri="http://schemas.openxmlformats.org/drawingml/2006/table">
            <a:tbl>
              <a:tblPr>
                <a:noFill/>
                <a:tableStyleId>{A1A66B38-5008-4EB1-977E-EC44ADA88DE1}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9" name="Shape 169"/>
          <p:cNvSpPr txBox="1"/>
          <p:nvPr/>
        </p:nvSpPr>
        <p:spPr>
          <a:xfrm>
            <a:off x="0" y="26277"/>
            <a:ext cx="9144000" cy="656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800" dirty="0"/>
              <a:t>Dimensiunea spațială a unei activări</a:t>
            </a:r>
          </a:p>
        </p:txBody>
      </p:sp>
      <p:sp>
        <p:nvSpPr>
          <p:cNvPr id="10" name="Shape 396"/>
          <p:cNvSpPr txBox="1"/>
          <p:nvPr/>
        </p:nvSpPr>
        <p:spPr>
          <a:xfrm>
            <a:off x="3734100" y="1338824"/>
            <a:ext cx="4813977" cy="320386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Imagine de 7x7 (fără adâncime)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Filtru de 3x3 aplicat cu </a:t>
            </a:r>
            <a:r>
              <a:rPr lang="en" sz="2400" b="1" dirty="0"/>
              <a:t>stride 3?</a:t>
            </a:r>
          </a:p>
        </p:txBody>
      </p:sp>
      <p:sp>
        <p:nvSpPr>
          <p:cNvPr id="11" name="Shape 490"/>
          <p:cNvSpPr txBox="1"/>
          <p:nvPr/>
        </p:nvSpPr>
        <p:spPr>
          <a:xfrm>
            <a:off x="3790883" y="2649300"/>
            <a:ext cx="4522732" cy="16882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 dirty="0">
                <a:solidFill>
                  <a:srgbClr val="FF0000"/>
                </a:solidFill>
              </a:rPr>
              <a:t>Nu se potrivește!</a:t>
            </a:r>
          </a:p>
          <a:p>
            <a:pPr lvl="0">
              <a:spcBef>
                <a:spcPts val="0"/>
              </a:spcBef>
              <a:buNone/>
            </a:pPr>
            <a:r>
              <a:rPr lang="en" sz="2400" dirty="0">
                <a:solidFill>
                  <a:srgbClr val="FF0000"/>
                </a:solidFill>
              </a:rPr>
              <a:t>Nu putem aplica un filtru de 3x3 pe o imagine de 7x7 folosind stride 3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96" name="Shape 496"/>
          <p:cNvGraphicFramePr/>
          <p:nvPr>
            <p:extLst>
              <p:ext uri="{D42A27DB-BD31-4B8C-83A1-F6EECF244321}">
                <p14:modId xmlns:p14="http://schemas.microsoft.com/office/powerpoint/2010/main" val="291136155"/>
              </p:ext>
            </p:extLst>
          </p:nvPr>
        </p:nvGraphicFramePr>
        <p:xfrm>
          <a:off x="454925" y="1183315"/>
          <a:ext cx="2679950" cy="2720130"/>
        </p:xfrm>
        <a:graphic>
          <a:graphicData uri="http://schemas.openxmlformats.org/drawingml/2006/table">
            <a:tbl>
              <a:tblPr>
                <a:noFill/>
                <a:tableStyleId>{A1A66B38-5008-4EB1-977E-EC44ADA88DE1}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cxnSp>
        <p:nvCxnSpPr>
          <p:cNvPr id="497" name="Shape 497"/>
          <p:cNvCxnSpPr/>
          <p:nvPr/>
        </p:nvCxnSpPr>
        <p:spPr>
          <a:xfrm>
            <a:off x="464475" y="970340"/>
            <a:ext cx="2695799" cy="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498" name="Shape 498"/>
          <p:cNvSpPr txBox="1"/>
          <p:nvPr/>
        </p:nvSpPr>
        <p:spPr>
          <a:xfrm>
            <a:off x="1357025" y="432990"/>
            <a:ext cx="7743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45833"/>
              <a:buFont typeface="Arial"/>
              <a:buNone/>
            </a:pPr>
            <a:r>
              <a:rPr lang="en" sz="2400">
                <a:solidFill>
                  <a:srgbClr val="000000"/>
                </a:solidFill>
              </a:rPr>
              <a:t>N</a:t>
            </a:r>
          </a:p>
          <a:p>
            <a:pPr lvl="0" rtl="0">
              <a:spcBef>
                <a:spcPts val="0"/>
              </a:spcBef>
              <a:buNone/>
            </a:pPr>
            <a:endParaRPr sz="2400"/>
          </a:p>
        </p:txBody>
      </p:sp>
      <p:sp>
        <p:nvSpPr>
          <p:cNvPr id="499" name="Shape 499"/>
          <p:cNvSpPr txBox="1"/>
          <p:nvPr/>
        </p:nvSpPr>
        <p:spPr>
          <a:xfrm>
            <a:off x="3412900" y="2151890"/>
            <a:ext cx="7743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00"/>
                </a:solidFill>
              </a:rPr>
              <a:t>N</a:t>
            </a:r>
          </a:p>
          <a:p>
            <a:pPr lvl="0" rtl="0">
              <a:spcBef>
                <a:spcPts val="0"/>
              </a:spcBef>
              <a:buNone/>
            </a:pPr>
            <a:endParaRPr sz="2400"/>
          </a:p>
        </p:txBody>
      </p:sp>
      <p:cxnSp>
        <p:nvCxnSpPr>
          <p:cNvPr id="500" name="Shape 500"/>
          <p:cNvCxnSpPr/>
          <p:nvPr/>
        </p:nvCxnSpPr>
        <p:spPr>
          <a:xfrm>
            <a:off x="3300300" y="1192665"/>
            <a:ext cx="0" cy="25953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501" name="Shape 501"/>
          <p:cNvSpPr txBox="1"/>
          <p:nvPr/>
        </p:nvSpPr>
        <p:spPr>
          <a:xfrm>
            <a:off x="844575" y="2284352"/>
            <a:ext cx="7743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00"/>
                </a:solidFill>
              </a:rPr>
              <a:t>F</a:t>
            </a:r>
          </a:p>
          <a:p>
            <a:pPr lvl="0" rtl="0">
              <a:spcBef>
                <a:spcPts val="0"/>
              </a:spcBef>
              <a:buNone/>
            </a:pPr>
            <a:endParaRPr sz="2400"/>
          </a:p>
        </p:txBody>
      </p:sp>
      <p:sp>
        <p:nvSpPr>
          <p:cNvPr id="502" name="Shape 502"/>
          <p:cNvSpPr txBox="1"/>
          <p:nvPr/>
        </p:nvSpPr>
        <p:spPr>
          <a:xfrm>
            <a:off x="1618875" y="1507802"/>
            <a:ext cx="7743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00"/>
                </a:solidFill>
              </a:rPr>
              <a:t>F</a:t>
            </a:r>
          </a:p>
          <a:p>
            <a:pPr lvl="0" rtl="0">
              <a:spcBef>
                <a:spcPts val="0"/>
              </a:spcBef>
              <a:buNone/>
            </a:pPr>
            <a:endParaRPr sz="2400"/>
          </a:p>
        </p:txBody>
      </p:sp>
      <p:sp>
        <p:nvSpPr>
          <p:cNvPr id="503" name="Shape 503"/>
          <p:cNvSpPr txBox="1"/>
          <p:nvPr/>
        </p:nvSpPr>
        <p:spPr>
          <a:xfrm>
            <a:off x="4187200" y="997707"/>
            <a:ext cx="4535699" cy="309559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Mărimea activării: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b="1" dirty="0"/>
              <a:t>(N - F) / stride + 1</a:t>
            </a:r>
          </a:p>
          <a:p>
            <a:pPr lvl="0" rtl="0">
              <a:spcBef>
                <a:spcPts val="0"/>
              </a:spcBef>
              <a:buNone/>
            </a:pPr>
            <a:endParaRPr sz="2400" dirty="0"/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e.g. N = 7, F = 3: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stride 1 =&gt; (7 - 3)/1 + 1 = 5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stride 2 =&gt; (7 - 3)/2 + 1 = 3</a:t>
            </a:r>
            <a:endParaRPr lang="en" sz="2400" dirty="0">
              <a:solidFill>
                <a:srgbClr val="FF0000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FF0000"/>
                </a:solidFill>
              </a:rPr>
              <a:t>stride 3 =&gt; (7 - 3)/3 + 1 = 2.33 :(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TextShape 1"/>
          <p:cNvSpPr txBox="1"/>
          <p:nvPr/>
        </p:nvSpPr>
        <p:spPr>
          <a:xfrm>
            <a:off x="1485555" y="205015"/>
            <a:ext cx="6172220" cy="85875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2994" spc="-1" dirty="0" err="1">
                <a:uFill>
                  <a:solidFill>
                    <a:srgbClr val="FFFFFF"/>
                  </a:solidFill>
                </a:uFill>
              </a:rPr>
              <a:t>Rețele</a:t>
            </a:r>
            <a:r>
              <a:rPr lang="en-US" sz="2994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994" spc="-1" dirty="0" err="1">
                <a:uFill>
                  <a:solidFill>
                    <a:srgbClr val="FFFFFF"/>
                  </a:solidFill>
                </a:uFill>
              </a:rPr>
              <a:t>neuronale</a:t>
            </a:r>
            <a:r>
              <a:rPr lang="en-US" sz="2994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994" spc="-1" dirty="0" err="1">
                <a:uFill>
                  <a:solidFill>
                    <a:srgbClr val="FFFFFF"/>
                  </a:solidFill>
                </a:uFill>
              </a:rPr>
              <a:t>sunt</a:t>
            </a:r>
            <a:r>
              <a:rPr lang="en-US" sz="2994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994" spc="-1" dirty="0" err="1">
                <a:uFill>
                  <a:solidFill>
                    <a:srgbClr val="FFFFFF"/>
                  </a:solidFill>
                </a:uFill>
              </a:rPr>
              <a:t>funcții</a:t>
            </a:r>
            <a:r>
              <a:rPr lang="en-US" sz="2994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994" spc="-1" dirty="0" err="1">
                <a:uFill>
                  <a:solidFill>
                    <a:srgbClr val="FFFFFF"/>
                  </a:solidFill>
                </a:uFill>
              </a:rPr>
              <a:t>universale</a:t>
            </a:r>
            <a:r>
              <a:rPr lang="en-US" sz="2994" spc="-1" dirty="0">
                <a:uFill>
                  <a:solidFill>
                    <a:srgbClr val="FFFFFF"/>
                  </a:solidFill>
                </a:uFill>
              </a:rPr>
              <a:t> de </a:t>
            </a:r>
            <a:r>
              <a:rPr lang="en-US" sz="2994" spc="-1" dirty="0" err="1">
                <a:uFill>
                  <a:solidFill>
                    <a:srgbClr val="FFFFFF"/>
                  </a:solidFill>
                </a:uFill>
              </a:rPr>
              <a:t>aproximare</a:t>
            </a:r>
            <a:endParaRPr lang="en-US" sz="2994" spc="-1" dirty="0">
              <a:uFill>
                <a:solidFill>
                  <a:srgbClr val="FFFFFF"/>
                </a:solidFill>
              </a:u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92" name="TextShape 2"/>
              <p:cNvSpPr txBox="1"/>
              <p:nvPr/>
            </p:nvSpPr>
            <p:spPr>
              <a:xfrm>
                <a:off x="374573" y="1151704"/>
                <a:ext cx="8361803" cy="35530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/>
              <a:lstStyle/>
              <a:p>
                <a:pPr marL="293933" indent="-220450">
                  <a:spcAft>
                    <a:spcPts val="962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endParaRPr lang="en-US" sz="2177" spc="-1" dirty="0">
                  <a:uFill>
                    <a:solidFill>
                      <a:srgbClr val="FFFFFF"/>
                    </a:solidFill>
                  </a:uFill>
                </a:endParaRPr>
              </a:p>
              <a:p>
                <a:pPr marL="293933" indent="-220450">
                  <a:spcAft>
                    <a:spcPts val="962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r>
                  <a:rPr lang="en-US" sz="2177" b="1" spc="-1" dirty="0" err="1">
                    <a:uFill>
                      <a:solidFill>
                        <a:srgbClr val="FFFFFF"/>
                      </a:solidFill>
                    </a:uFill>
                  </a:rPr>
                  <a:t>Teorema</a:t>
                </a:r>
                <a:r>
                  <a:rPr lang="en-US" sz="2177" b="1" spc="-1" dirty="0"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177" b="1" spc="-1" dirty="0" err="1">
                    <a:uFill>
                      <a:solidFill>
                        <a:srgbClr val="FFFFFF"/>
                      </a:solidFill>
                    </a:uFill>
                  </a:rPr>
                  <a:t>Aproximării</a:t>
                </a:r>
                <a:r>
                  <a:rPr lang="en-US" sz="2177" b="1" spc="-1" dirty="0"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177" b="1" spc="-1" dirty="0" err="1">
                    <a:uFill>
                      <a:solidFill>
                        <a:srgbClr val="FFFFFF"/>
                      </a:solidFill>
                    </a:uFill>
                  </a:rPr>
                  <a:t>Universale</a:t>
                </a:r>
                <a:r>
                  <a:rPr lang="en-US" sz="2177" b="1" spc="-1" dirty="0">
                    <a:uFill>
                      <a:solidFill>
                        <a:srgbClr val="FFFFFF"/>
                      </a:solidFill>
                    </a:uFill>
                  </a:rPr>
                  <a:t>:</a:t>
                </a:r>
                <a:endParaRPr lang="en-US" sz="2177" spc="-1" dirty="0">
                  <a:uFill>
                    <a:solidFill>
                      <a:srgbClr val="FFFFFF"/>
                    </a:solidFill>
                  </a:uFill>
                </a:endParaRPr>
              </a:p>
              <a:p>
                <a:pPr marL="73483">
                  <a:spcAft>
                    <a:spcPts val="962"/>
                  </a:spcAft>
                  <a:buClr>
                    <a:srgbClr val="000000"/>
                  </a:buClr>
                  <a:buSzPct val="45000"/>
                </a:pPr>
                <a:r>
                  <a:rPr lang="en-US" sz="2177" spc="-1" dirty="0">
                    <a:uFill>
                      <a:solidFill>
                        <a:srgbClr val="FFFFFF"/>
                      </a:solidFill>
                    </a:uFill>
                  </a:rPr>
                  <a:t>O </a:t>
                </a:r>
                <a:r>
                  <a:rPr lang="en-US" sz="2177" spc="-1" dirty="0" err="1">
                    <a:uFill>
                      <a:solidFill>
                        <a:srgbClr val="FFFFFF"/>
                      </a:solidFill>
                    </a:uFill>
                  </a:rPr>
                  <a:t>rețea</a:t>
                </a:r>
                <a:r>
                  <a:rPr lang="en-US" sz="2177" spc="-1" dirty="0"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177" spc="-1" dirty="0" err="1">
                    <a:uFill>
                      <a:solidFill>
                        <a:srgbClr val="FFFFFF"/>
                      </a:solidFill>
                    </a:uFill>
                  </a:rPr>
                  <a:t>neuronală</a:t>
                </a:r>
                <a:r>
                  <a:rPr lang="en-US" sz="2177" spc="-1" dirty="0">
                    <a:uFill>
                      <a:solidFill>
                        <a:srgbClr val="FFFFFF"/>
                      </a:solidFill>
                    </a:uFill>
                  </a:rPr>
                  <a:t> de tip feed-forward cu un </a:t>
                </a:r>
                <a:r>
                  <a:rPr lang="en-US" sz="2177" spc="-1" dirty="0" err="1">
                    <a:uFill>
                      <a:solidFill>
                        <a:srgbClr val="FFFFFF"/>
                      </a:solidFill>
                    </a:uFill>
                  </a:rPr>
                  <a:t>strat</a:t>
                </a:r>
                <a:r>
                  <a:rPr lang="en-US" sz="2177" spc="-1" dirty="0"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177" spc="-1" dirty="0" err="1">
                    <a:uFill>
                      <a:solidFill>
                        <a:srgbClr val="FFFFFF"/>
                      </a:solidFill>
                    </a:uFill>
                  </a:rPr>
                  <a:t>ascuns</a:t>
                </a:r>
                <a:r>
                  <a:rPr lang="en-US" sz="2177" spc="-1" dirty="0"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177" spc="-1" dirty="0" err="1">
                    <a:uFill>
                      <a:solidFill>
                        <a:srgbClr val="FFFFFF"/>
                      </a:solidFill>
                    </a:uFill>
                  </a:rPr>
                  <a:t>având</a:t>
                </a:r>
                <a:r>
                  <a:rPr lang="en-US" sz="2177" spc="-1" dirty="0">
                    <a:uFill>
                      <a:solidFill>
                        <a:srgbClr val="FFFFFF"/>
                      </a:solidFill>
                    </a:uFill>
                  </a:rPr>
                  <a:t> un </a:t>
                </a:r>
                <a:r>
                  <a:rPr lang="en-US" sz="2177" spc="-1" dirty="0" err="1">
                    <a:uFill>
                      <a:solidFill>
                        <a:srgbClr val="FFFFFF"/>
                      </a:solidFill>
                    </a:uFill>
                  </a:rPr>
                  <a:t>număr</a:t>
                </a:r>
                <a:r>
                  <a:rPr lang="en-US" sz="2177" spc="-1" dirty="0"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177" spc="-1" dirty="0" err="1">
                    <a:uFill>
                      <a:solidFill>
                        <a:srgbClr val="FFFFFF"/>
                      </a:solidFill>
                    </a:uFill>
                  </a:rPr>
                  <a:t>finit</a:t>
                </a:r>
                <a:r>
                  <a:rPr lang="en-US" sz="2177" spc="-1" dirty="0">
                    <a:uFill>
                      <a:solidFill>
                        <a:srgbClr val="FFFFFF"/>
                      </a:solidFill>
                    </a:uFill>
                  </a:rPr>
                  <a:t> de </a:t>
                </a:r>
                <a:r>
                  <a:rPr lang="en-US" sz="2177" spc="-1" dirty="0" err="1">
                    <a:uFill>
                      <a:solidFill>
                        <a:srgbClr val="FFFFFF"/>
                      </a:solidFill>
                    </a:uFill>
                  </a:rPr>
                  <a:t>neuroni</a:t>
                </a:r>
                <a:r>
                  <a:rPr lang="en-US" sz="2177" spc="-1" dirty="0"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177" spc="-1" dirty="0" err="1">
                    <a:uFill>
                      <a:solidFill>
                        <a:srgbClr val="FFFFFF"/>
                      </a:solidFill>
                    </a:uFill>
                  </a:rPr>
                  <a:t>poate</a:t>
                </a:r>
                <a:r>
                  <a:rPr lang="en-US" sz="2177" spc="-1" dirty="0"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177" spc="-1" dirty="0" err="1">
                    <a:uFill>
                      <a:solidFill>
                        <a:srgbClr val="FFFFFF"/>
                      </a:solidFill>
                    </a:uFill>
                  </a:rPr>
                  <a:t>aproxima</a:t>
                </a:r>
                <a:r>
                  <a:rPr lang="en-US" sz="2177" spc="-1" dirty="0"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177" spc="-1" dirty="0" err="1">
                    <a:uFill>
                      <a:solidFill>
                        <a:srgbClr val="FFFFFF"/>
                      </a:solidFill>
                    </a:uFill>
                  </a:rPr>
                  <a:t>orice</a:t>
                </a:r>
                <a:r>
                  <a:rPr lang="en-US" sz="2177" spc="-1" dirty="0"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177" spc="-1" dirty="0" err="1">
                    <a:uFill>
                      <a:solidFill>
                        <a:srgbClr val="FFFFFF"/>
                      </a:solidFill>
                    </a:uFill>
                  </a:rPr>
                  <a:t>funcție</a:t>
                </a:r>
                <a:r>
                  <a:rPr lang="en-US" sz="2177" spc="-1" dirty="0"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177" spc="-1" dirty="0" err="1">
                    <a:uFill>
                      <a:solidFill>
                        <a:srgbClr val="FFFFFF"/>
                      </a:solidFill>
                    </a:uFill>
                  </a:rPr>
                  <a:t>continuă</a:t>
                </a:r>
                <a:r>
                  <a:rPr lang="en-US" sz="2177" spc="-1" dirty="0"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177" spc="-1" dirty="0" err="1">
                    <a:uFill>
                      <a:solidFill>
                        <a:srgbClr val="FFFFFF"/>
                      </a:solidFill>
                    </a:uFill>
                  </a:rPr>
                  <a:t>definită</a:t>
                </a:r>
                <a:r>
                  <a:rPr lang="en-US" sz="2177" spc="-1" dirty="0">
                    <a:uFill>
                      <a:solidFill>
                        <a:srgbClr val="FFFFFF"/>
                      </a:solidFill>
                    </a:uFill>
                  </a:rPr>
                  <a:t> pe un subset compact din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177" i="1" spc="-1" smtClean="0"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177" i="1" spc="-1" smtClean="0"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ro-RO" sz="2177" b="0" i="1" spc="-1" smtClean="0"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ro-RO" sz="2177" b="0" i="1" spc="-1" smtClean="0"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2177" spc="-1" dirty="0">
                  <a:uFill>
                    <a:solidFill>
                      <a:srgbClr val="FFFFFF"/>
                    </a:solidFill>
                  </a:uFill>
                </a:endParaRPr>
              </a:p>
              <a:p>
                <a:pPr marL="293933" indent="-220450">
                  <a:spcAft>
                    <a:spcPts val="962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r>
                  <a:rPr lang="en-US" sz="2177" spc="-1" dirty="0" err="1">
                    <a:uFill>
                      <a:solidFill>
                        <a:srgbClr val="FFFFFF"/>
                      </a:solidFill>
                    </a:uFill>
                  </a:rPr>
                  <a:t>Deși</a:t>
                </a:r>
                <a:r>
                  <a:rPr lang="en-US" sz="2177" spc="-1" dirty="0"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177" spc="-1" dirty="0" err="1">
                    <a:uFill>
                      <a:solidFill>
                        <a:srgbClr val="FFFFFF"/>
                      </a:solidFill>
                    </a:uFill>
                  </a:rPr>
                  <a:t>rețelele</a:t>
                </a:r>
                <a:r>
                  <a:rPr lang="en-US" sz="2177" spc="-1" dirty="0"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177" spc="-1" dirty="0" err="1">
                    <a:uFill>
                      <a:solidFill>
                        <a:srgbClr val="FFFFFF"/>
                      </a:solidFill>
                    </a:uFill>
                  </a:rPr>
                  <a:t>neuronale</a:t>
                </a:r>
                <a:r>
                  <a:rPr lang="en-US" sz="2177" spc="-1" dirty="0">
                    <a:uFill>
                      <a:solidFill>
                        <a:srgbClr val="FFFFFF"/>
                      </a:solidFill>
                    </a:uFill>
                  </a:rPr>
                  <a:t> cu </a:t>
                </a:r>
                <a:r>
                  <a:rPr lang="en-US" sz="2177" spc="-1" dirty="0" err="1">
                    <a:uFill>
                      <a:solidFill>
                        <a:srgbClr val="FFFFFF"/>
                      </a:solidFill>
                    </a:uFill>
                  </a:rPr>
                  <a:t>două</a:t>
                </a:r>
                <a:r>
                  <a:rPr lang="en-US" sz="2177" spc="-1" dirty="0"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177" spc="-1" dirty="0" err="1">
                    <a:uFill>
                      <a:solidFill>
                        <a:srgbClr val="FFFFFF"/>
                      </a:solidFill>
                    </a:uFill>
                  </a:rPr>
                  <a:t>straturi</a:t>
                </a:r>
                <a:r>
                  <a:rPr lang="en-US" sz="2177" spc="-1" dirty="0">
                    <a:uFill>
                      <a:solidFill>
                        <a:srgbClr val="FFFFFF"/>
                      </a:solidFill>
                    </a:uFill>
                  </a:rPr>
                  <a:t> (un </a:t>
                </a:r>
                <a:r>
                  <a:rPr lang="en-US" sz="2177" spc="-1" dirty="0" err="1">
                    <a:uFill>
                      <a:solidFill>
                        <a:srgbClr val="FFFFFF"/>
                      </a:solidFill>
                    </a:uFill>
                  </a:rPr>
                  <a:t>strat</a:t>
                </a:r>
                <a:r>
                  <a:rPr lang="en-US" sz="2177" spc="-1" dirty="0"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177" spc="-1" dirty="0" err="1">
                    <a:uFill>
                      <a:solidFill>
                        <a:srgbClr val="FFFFFF"/>
                      </a:solidFill>
                    </a:uFill>
                  </a:rPr>
                  <a:t>ascuns</a:t>
                </a:r>
                <a:r>
                  <a:rPr lang="en-US" sz="2177" spc="-1" dirty="0">
                    <a:uFill>
                      <a:solidFill>
                        <a:srgbClr val="FFFFFF"/>
                      </a:solidFill>
                    </a:uFill>
                  </a:rPr>
                  <a:t>) sunt </a:t>
                </a:r>
                <a:r>
                  <a:rPr lang="en-US" sz="2177" spc="-1" dirty="0" err="1">
                    <a:uFill>
                      <a:solidFill>
                        <a:srgbClr val="FFFFFF"/>
                      </a:solidFill>
                    </a:uFill>
                  </a:rPr>
                  <a:t>funcții</a:t>
                </a:r>
                <a:r>
                  <a:rPr lang="en-US" sz="2177" spc="-1" dirty="0"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177" spc="-1" dirty="0" err="1">
                    <a:uFill>
                      <a:solidFill>
                        <a:srgbClr val="FFFFFF"/>
                      </a:solidFill>
                    </a:uFill>
                  </a:rPr>
                  <a:t>universale</a:t>
                </a:r>
                <a:r>
                  <a:rPr lang="en-US" sz="2177" spc="-1" dirty="0">
                    <a:uFill>
                      <a:solidFill>
                        <a:srgbClr val="FFFFFF"/>
                      </a:solidFill>
                    </a:uFill>
                  </a:rPr>
                  <a:t> de </a:t>
                </a:r>
                <a:r>
                  <a:rPr lang="en-US" sz="2177" spc="-1" dirty="0" err="1">
                    <a:uFill>
                      <a:solidFill>
                        <a:srgbClr val="FFFFFF"/>
                      </a:solidFill>
                    </a:uFill>
                  </a:rPr>
                  <a:t>aproximare</a:t>
                </a:r>
                <a:r>
                  <a:rPr lang="en-US" sz="2177" spc="-1" dirty="0">
                    <a:uFill>
                      <a:solidFill>
                        <a:srgbClr val="FFFFFF"/>
                      </a:solidFill>
                    </a:uFill>
                  </a:rPr>
                  <a:t>, </a:t>
                </a:r>
                <a:r>
                  <a:rPr lang="en-US" sz="2177" spc="-1" dirty="0" err="1">
                    <a:uFill>
                      <a:solidFill>
                        <a:srgbClr val="FFFFFF"/>
                      </a:solidFill>
                    </a:uFill>
                  </a:rPr>
                  <a:t>lățimea</a:t>
                </a:r>
                <a:r>
                  <a:rPr lang="en-US" sz="2177" spc="-1" dirty="0">
                    <a:uFill>
                      <a:solidFill>
                        <a:srgbClr val="FFFFFF"/>
                      </a:solidFill>
                    </a:uFill>
                  </a:rPr>
                  <a:t> (</a:t>
                </a:r>
                <a:r>
                  <a:rPr lang="en-US" sz="2177" spc="-1" dirty="0" err="1">
                    <a:uFill>
                      <a:solidFill>
                        <a:srgbClr val="FFFFFF"/>
                      </a:solidFill>
                    </a:uFill>
                  </a:rPr>
                  <a:t>numărul</a:t>
                </a:r>
                <a:r>
                  <a:rPr lang="en-US" sz="2177" spc="-1" dirty="0">
                    <a:uFill>
                      <a:solidFill>
                        <a:srgbClr val="FFFFFF"/>
                      </a:solidFill>
                    </a:uFill>
                  </a:rPr>
                  <a:t> de </a:t>
                </a:r>
                <a:r>
                  <a:rPr lang="en-US" sz="2177" spc="-1" dirty="0" err="1">
                    <a:uFill>
                      <a:solidFill>
                        <a:srgbClr val="FFFFFF"/>
                      </a:solidFill>
                    </a:uFill>
                  </a:rPr>
                  <a:t>perceptroni</a:t>
                </a:r>
                <a:r>
                  <a:rPr lang="en-US" sz="2177" spc="-1" dirty="0">
                    <a:uFill>
                      <a:solidFill>
                        <a:srgbClr val="FFFFFF"/>
                      </a:solidFill>
                    </a:uFill>
                  </a:rPr>
                  <a:t>) </a:t>
                </a:r>
                <a:r>
                  <a:rPr lang="en-US" sz="2177" spc="-1" dirty="0" err="1">
                    <a:uFill>
                      <a:solidFill>
                        <a:srgbClr val="FFFFFF"/>
                      </a:solidFill>
                    </a:uFill>
                  </a:rPr>
                  <a:t>acestor</a:t>
                </a:r>
                <a:r>
                  <a:rPr lang="en-US" sz="2177" spc="-1" dirty="0"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177" spc="-1" dirty="0" err="1">
                    <a:uFill>
                      <a:solidFill>
                        <a:srgbClr val="FFFFFF"/>
                      </a:solidFill>
                    </a:uFill>
                  </a:rPr>
                  <a:t>rețele</a:t>
                </a:r>
                <a:r>
                  <a:rPr lang="en-US" sz="2177" spc="-1" dirty="0"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177" spc="-1" dirty="0" err="1">
                    <a:uFill>
                      <a:solidFill>
                        <a:srgbClr val="FFFFFF"/>
                      </a:solidFill>
                    </a:uFill>
                  </a:rPr>
                  <a:t>poate</a:t>
                </a:r>
                <a:r>
                  <a:rPr lang="en-US" sz="2177" spc="-1" dirty="0">
                    <a:uFill>
                      <a:solidFill>
                        <a:srgbClr val="FFFFFF"/>
                      </a:solidFill>
                    </a:uFill>
                  </a:rPr>
                  <a:t> fi </a:t>
                </a:r>
                <a:r>
                  <a:rPr lang="en-US" sz="2177" spc="-1" dirty="0" err="1">
                    <a:uFill>
                      <a:solidFill>
                        <a:srgbClr val="FFFFFF"/>
                      </a:solidFill>
                    </a:uFill>
                  </a:rPr>
                  <a:t>exponențial</a:t>
                </a:r>
                <a:r>
                  <a:rPr lang="en-US" sz="2177" spc="-1" dirty="0">
                    <a:uFill>
                      <a:solidFill>
                        <a:srgbClr val="FFFFFF"/>
                      </a:solidFill>
                    </a:uFill>
                  </a:rPr>
                  <a:t> de mare.</a:t>
                </a:r>
              </a:p>
              <a:p>
                <a:pPr marL="293933" indent="-220450">
                  <a:spcAft>
                    <a:spcPts val="962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r>
                  <a:rPr lang="en-US" sz="2177" spc="-1" dirty="0" err="1">
                    <a:solidFill>
                      <a:srgbClr val="FF0000"/>
                    </a:solidFill>
                    <a:uFill>
                      <a:solidFill>
                        <a:srgbClr val="FFFFFF"/>
                      </a:solidFill>
                    </a:uFill>
                  </a:rPr>
                  <a:t>În</a:t>
                </a:r>
                <a:r>
                  <a:rPr lang="en-US" sz="2177" spc="-1" dirty="0">
                    <a:solidFill>
                      <a:srgbClr val="FF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177" spc="-1" dirty="0" err="1">
                    <a:solidFill>
                      <a:srgbClr val="FF0000"/>
                    </a:solidFill>
                    <a:uFill>
                      <a:solidFill>
                        <a:srgbClr val="FFFFFF"/>
                      </a:solidFill>
                    </a:uFill>
                  </a:rPr>
                  <a:t>practică</a:t>
                </a:r>
                <a:r>
                  <a:rPr lang="en-US" sz="2177" spc="-1" dirty="0">
                    <a:solidFill>
                      <a:srgbClr val="FF0000"/>
                    </a:solidFill>
                    <a:uFill>
                      <a:solidFill>
                        <a:srgbClr val="FFFFFF"/>
                      </a:solidFill>
                    </a:uFill>
                  </a:rPr>
                  <a:t>, </a:t>
                </a:r>
                <a:r>
                  <a:rPr lang="en-US" sz="2177" spc="-1" dirty="0" err="1">
                    <a:solidFill>
                      <a:srgbClr val="FF0000"/>
                    </a:solidFill>
                    <a:uFill>
                      <a:solidFill>
                        <a:srgbClr val="FFFFFF"/>
                      </a:solidFill>
                    </a:uFill>
                  </a:rPr>
                  <a:t>preferăm</a:t>
                </a:r>
                <a:r>
                  <a:rPr lang="en-US" sz="2177" spc="-1" dirty="0">
                    <a:solidFill>
                      <a:srgbClr val="FF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177" spc="-1" dirty="0" err="1">
                    <a:solidFill>
                      <a:srgbClr val="FF0000"/>
                    </a:solidFill>
                    <a:uFill>
                      <a:solidFill>
                        <a:srgbClr val="FFFFFF"/>
                      </a:solidFill>
                    </a:uFill>
                  </a:rPr>
                  <a:t>rețele</a:t>
                </a:r>
                <a:r>
                  <a:rPr lang="en-US" sz="2177" spc="-1" dirty="0">
                    <a:solidFill>
                      <a:srgbClr val="FF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177" spc="-1" dirty="0" err="1">
                    <a:solidFill>
                      <a:srgbClr val="FF0000"/>
                    </a:solidFill>
                    <a:uFill>
                      <a:solidFill>
                        <a:srgbClr val="FFFFFF"/>
                      </a:solidFill>
                    </a:uFill>
                  </a:rPr>
                  <a:t>mai</a:t>
                </a:r>
                <a:r>
                  <a:rPr lang="en-US" sz="2177" spc="-1" dirty="0">
                    <a:solidFill>
                      <a:srgbClr val="FF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177" spc="-1" dirty="0" err="1">
                    <a:solidFill>
                      <a:srgbClr val="FF0000"/>
                    </a:solidFill>
                    <a:uFill>
                      <a:solidFill>
                        <a:srgbClr val="FFFFFF"/>
                      </a:solidFill>
                    </a:uFill>
                  </a:rPr>
                  <a:t>adânci</a:t>
                </a:r>
                <a:r>
                  <a:rPr lang="en-US" sz="2177" spc="-1" dirty="0">
                    <a:solidFill>
                      <a:srgbClr val="FF0000"/>
                    </a:solidFill>
                    <a:uFill>
                      <a:solidFill>
                        <a:srgbClr val="FFFFFF"/>
                      </a:solidFill>
                    </a:uFill>
                  </a:rPr>
                  <a:t> (cu </a:t>
                </a:r>
                <a:r>
                  <a:rPr lang="en-US" sz="2177" spc="-1" dirty="0" err="1">
                    <a:solidFill>
                      <a:srgbClr val="FF0000"/>
                    </a:solidFill>
                    <a:uFill>
                      <a:solidFill>
                        <a:srgbClr val="FFFFFF"/>
                      </a:solidFill>
                    </a:uFill>
                  </a:rPr>
                  <a:t>mai</a:t>
                </a:r>
                <a:r>
                  <a:rPr lang="en-US" sz="2177" spc="-1" dirty="0">
                    <a:solidFill>
                      <a:srgbClr val="FF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177" spc="-1" dirty="0" err="1">
                    <a:solidFill>
                      <a:srgbClr val="FF0000"/>
                    </a:solidFill>
                    <a:uFill>
                      <a:solidFill>
                        <a:srgbClr val="FFFFFF"/>
                      </a:solidFill>
                    </a:uFill>
                  </a:rPr>
                  <a:t>multe</a:t>
                </a:r>
                <a:r>
                  <a:rPr lang="en-US" sz="2177" spc="-1" dirty="0">
                    <a:solidFill>
                      <a:srgbClr val="FF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177" spc="-1" dirty="0" err="1">
                    <a:solidFill>
                      <a:srgbClr val="FF0000"/>
                    </a:solidFill>
                    <a:uFill>
                      <a:solidFill>
                        <a:srgbClr val="FFFFFF"/>
                      </a:solidFill>
                    </a:uFill>
                  </a:rPr>
                  <a:t>straturi</a:t>
                </a:r>
                <a:r>
                  <a:rPr lang="en-US" sz="2177" spc="-1" dirty="0">
                    <a:solidFill>
                      <a:srgbClr val="FF0000"/>
                    </a:solidFill>
                    <a:uFill>
                      <a:solidFill>
                        <a:srgbClr val="FFFFFF"/>
                      </a:solidFill>
                    </a:uFill>
                  </a:rPr>
                  <a:t>)</a:t>
                </a:r>
              </a:p>
              <a:p>
                <a:pPr marL="293933" indent="-220450">
                  <a:spcAft>
                    <a:spcPts val="962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endParaRPr lang="en-US" sz="2177" spc="-1" dirty="0">
                  <a:uFill>
                    <a:solidFill>
                      <a:srgbClr val="FFFFFF"/>
                    </a:solidFill>
                  </a:uFill>
                </a:endParaRPr>
              </a:p>
              <a:p>
                <a:pPr marL="293933" indent="-220450">
                  <a:spcAft>
                    <a:spcPts val="962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endParaRPr lang="en-US" sz="2177" spc="-1" dirty="0">
                  <a:uFill>
                    <a:solidFill>
                      <a:srgbClr val="FFFFFF"/>
                    </a:solidFill>
                  </a:uFill>
                </a:endParaRPr>
              </a:p>
              <a:p>
                <a:pPr marL="293933" indent="-220450">
                  <a:spcAft>
                    <a:spcPts val="962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endParaRPr lang="en-US" sz="2177" spc="-1" dirty="0">
                  <a:uFill>
                    <a:solidFill>
                      <a:srgbClr val="FFFFFF"/>
                    </a:solidFill>
                  </a:uFill>
                </a:endParaRPr>
              </a:p>
              <a:p>
                <a:pPr marL="293933" indent="-220450">
                  <a:spcAft>
                    <a:spcPts val="962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endParaRPr lang="en-US" sz="2177" spc="-1" dirty="0">
                  <a:uFill>
                    <a:solidFill>
                      <a:srgbClr val="FFFFFF"/>
                    </a:solidFill>
                  </a:uFill>
                </a:endParaRPr>
              </a:p>
              <a:p>
                <a:pPr marL="293933" indent="-220450">
                  <a:spcAft>
                    <a:spcPts val="962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endParaRPr lang="en-US" sz="2177" spc="-1" dirty="0">
                  <a:uFill>
                    <a:solidFill>
                      <a:srgbClr val="FFFFFF"/>
                    </a:solidFill>
                  </a:uFill>
                </a:endParaRPr>
              </a:p>
            </p:txBody>
          </p:sp>
        </mc:Choice>
        <mc:Fallback>
          <p:sp>
            <p:nvSpPr>
              <p:cNvPr id="392" name="TextShap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573" y="1151704"/>
                <a:ext cx="8361803" cy="3553087"/>
              </a:xfrm>
              <a:prstGeom prst="rect">
                <a:avLst/>
              </a:prstGeom>
              <a:blipFill>
                <a:blip r:embed="rId2"/>
                <a:stretch>
                  <a:fillRect l="-1062" r="-1366" b="-284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61362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Shape 526"/>
          <p:cNvSpPr txBox="1"/>
          <p:nvPr/>
        </p:nvSpPr>
        <p:spPr>
          <a:xfrm>
            <a:off x="264125" y="209475"/>
            <a:ext cx="8586798" cy="73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000" dirty="0"/>
              <a:t>În practică: deobicei imaginea se bordează cu 0</a:t>
            </a:r>
          </a:p>
        </p:txBody>
      </p:sp>
      <p:sp>
        <p:nvSpPr>
          <p:cNvPr id="527" name="Shape 527"/>
          <p:cNvSpPr txBox="1"/>
          <p:nvPr/>
        </p:nvSpPr>
        <p:spPr>
          <a:xfrm>
            <a:off x="3569522" y="839716"/>
            <a:ext cx="5454106" cy="414259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 dirty="0"/>
              <a:t>e.g. imagine de 7x7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000" dirty="0"/>
              <a:t>filtru</a:t>
            </a:r>
            <a:r>
              <a:rPr lang="en" sz="2000" b="1" dirty="0"/>
              <a:t> 3x3</a:t>
            </a:r>
            <a:r>
              <a:rPr lang="en" sz="2000" dirty="0"/>
              <a:t>, aplicat cu </a:t>
            </a:r>
            <a:r>
              <a:rPr lang="en" sz="2000" b="1" dirty="0"/>
              <a:t>stride 1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000" b="1" dirty="0"/>
              <a:t>bordăm cu 1 pixel</a:t>
            </a:r>
            <a:r>
              <a:rPr lang="en" sz="2000" dirty="0"/>
              <a:t> de valoare 0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000" dirty="0">
                <a:solidFill>
                  <a:srgbClr val="0000FF"/>
                </a:solidFill>
              </a:rPr>
              <a:t>Q: Cum arată activarea?</a:t>
            </a:r>
          </a:p>
          <a:p>
            <a:pPr lvl="0" rtl="0">
              <a:spcBef>
                <a:spcPts val="0"/>
              </a:spcBef>
              <a:buNone/>
            </a:pPr>
            <a:endParaRPr sz="2000" dirty="0"/>
          </a:p>
          <a:p>
            <a:pPr lvl="0" rtl="0">
              <a:spcBef>
                <a:spcPts val="0"/>
              </a:spcBef>
              <a:buNone/>
            </a:pPr>
            <a:r>
              <a:rPr lang="en" sz="2000" b="1" dirty="0"/>
              <a:t>=&gt; Output de 7x7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000" dirty="0"/>
              <a:t>În general, se folosesc straturi convoluționale cu stride 1, cu filtre de dimensiune FxF, și bordură de (F-1)/2. (menține dimensiunea imaginii de input)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000" dirty="0">
                <a:solidFill>
                  <a:srgbClr val="0000FF"/>
                </a:solidFill>
              </a:rPr>
              <a:t>e.g. F = 3 =&gt; bordăm cu 1 pixel (valoare 0)</a:t>
            </a:r>
          </a:p>
          <a:p>
            <a:pPr lvl="0"/>
            <a:r>
              <a:rPr lang="en" sz="2000" dirty="0">
                <a:solidFill>
                  <a:srgbClr val="0000FF"/>
                </a:solidFill>
              </a:rPr>
              <a:t>       F = 5 =&gt; bordăm cu 2 pixeli (valoare 0)</a:t>
            </a:r>
          </a:p>
          <a:p>
            <a:pPr lvl="0"/>
            <a:r>
              <a:rPr lang="en" sz="2000" dirty="0">
                <a:solidFill>
                  <a:srgbClr val="0000FF"/>
                </a:solidFill>
              </a:rPr>
              <a:t>       F = 7 =&gt; bordăm cu 3 pixeli (valoare 0)</a:t>
            </a:r>
          </a:p>
          <a:p>
            <a:pPr lvl="0" rtl="0">
              <a:spcBef>
                <a:spcPts val="0"/>
              </a:spcBef>
              <a:buNone/>
            </a:pPr>
            <a:endParaRPr sz="2000" dirty="0"/>
          </a:p>
          <a:p>
            <a:pPr lvl="0" rtl="0">
              <a:spcBef>
                <a:spcPts val="0"/>
              </a:spcBef>
              <a:buNone/>
            </a:pPr>
            <a:endParaRPr sz="2000" dirty="0"/>
          </a:p>
        </p:txBody>
      </p:sp>
      <p:graphicFrame>
        <p:nvGraphicFramePr>
          <p:cNvPr id="528" name="Shape 528"/>
          <p:cNvGraphicFramePr/>
          <p:nvPr>
            <p:extLst>
              <p:ext uri="{D42A27DB-BD31-4B8C-83A1-F6EECF244321}">
                <p14:modId xmlns:p14="http://schemas.microsoft.com/office/powerpoint/2010/main" val="704503424"/>
              </p:ext>
            </p:extLst>
          </p:nvPr>
        </p:nvGraphicFramePr>
        <p:xfrm>
          <a:off x="148855" y="947175"/>
          <a:ext cx="3247965" cy="3497310"/>
        </p:xfrm>
        <a:graphic>
          <a:graphicData uri="http://schemas.openxmlformats.org/drawingml/2006/table">
            <a:tbl>
              <a:tblPr>
                <a:noFill/>
                <a:tableStyleId>{A1A66B38-5008-4EB1-977E-EC44ADA88DE1}</a:tableStyleId>
              </a:tblPr>
              <a:tblGrid>
                <a:gridCol w="3608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08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08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08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08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608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608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08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608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11791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dirty="0"/>
                        <a:t>0</a:t>
                      </a:r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dirty="0"/>
                        <a:t>0</a:t>
                      </a:r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1791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1791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1791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1791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1791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1791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1791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1791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endParaRPr dirty="0"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Shape 534"/>
          <p:cNvSpPr txBox="1"/>
          <p:nvPr/>
        </p:nvSpPr>
        <p:spPr>
          <a:xfrm>
            <a:off x="212775" y="134026"/>
            <a:ext cx="8548200" cy="130205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 dirty="0"/>
              <a:t>Aplicând convoluții cu filtre de 5x5 în mod repetat pe un input de 32x32 micșorează volumul (32 =&gt; 28 =&gt; 24 ...)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000" dirty="0"/>
              <a:t>Micșorarea prea rapidă a volumului nu produce rezultate optime</a:t>
            </a:r>
          </a:p>
        </p:txBody>
      </p:sp>
      <p:sp>
        <p:nvSpPr>
          <p:cNvPr id="535" name="Shape 535"/>
          <p:cNvSpPr/>
          <p:nvPr/>
        </p:nvSpPr>
        <p:spPr>
          <a:xfrm>
            <a:off x="359310" y="1583150"/>
            <a:ext cx="956400" cy="2757900"/>
          </a:xfrm>
          <a:prstGeom prst="cube">
            <a:avLst>
              <a:gd name="adj" fmla="val 77711"/>
            </a:avLst>
          </a:prstGeom>
          <a:solidFill>
            <a:srgbClr val="F4CCCC">
              <a:alpha val="51920"/>
            </a:srgbClr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36" name="Shape 536"/>
          <p:cNvSpPr txBox="1"/>
          <p:nvPr/>
        </p:nvSpPr>
        <p:spPr>
          <a:xfrm>
            <a:off x="971935" y="3883150"/>
            <a:ext cx="491700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32</a:t>
            </a:r>
          </a:p>
        </p:txBody>
      </p:sp>
      <p:sp>
        <p:nvSpPr>
          <p:cNvPr id="537" name="Shape 537"/>
          <p:cNvSpPr txBox="1"/>
          <p:nvPr/>
        </p:nvSpPr>
        <p:spPr>
          <a:xfrm>
            <a:off x="1336235" y="1809975"/>
            <a:ext cx="491700" cy="28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32</a:t>
            </a:r>
          </a:p>
        </p:txBody>
      </p:sp>
      <p:sp>
        <p:nvSpPr>
          <p:cNvPr id="538" name="Shape 538"/>
          <p:cNvSpPr txBox="1"/>
          <p:nvPr/>
        </p:nvSpPr>
        <p:spPr>
          <a:xfrm>
            <a:off x="301322" y="4274782"/>
            <a:ext cx="491700" cy="182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</a:t>
            </a:r>
          </a:p>
        </p:txBody>
      </p:sp>
      <p:cxnSp>
        <p:nvCxnSpPr>
          <p:cNvPr id="539" name="Shape 539"/>
          <p:cNvCxnSpPr/>
          <p:nvPr/>
        </p:nvCxnSpPr>
        <p:spPr>
          <a:xfrm>
            <a:off x="1664110" y="2861800"/>
            <a:ext cx="987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540" name="Shape 540"/>
          <p:cNvSpPr txBox="1"/>
          <p:nvPr/>
        </p:nvSpPr>
        <p:spPr>
          <a:xfrm>
            <a:off x="1703435" y="2876050"/>
            <a:ext cx="9875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/>
              <a:t>CONV,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dirty="0"/>
              <a:t>ReLU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e.g. 6 filtre 5x5x3</a:t>
            </a:r>
          </a:p>
        </p:txBody>
      </p:sp>
      <p:sp>
        <p:nvSpPr>
          <p:cNvPr id="541" name="Shape 541"/>
          <p:cNvSpPr/>
          <p:nvPr/>
        </p:nvSpPr>
        <p:spPr>
          <a:xfrm>
            <a:off x="2873910" y="1583150"/>
            <a:ext cx="956400" cy="2757900"/>
          </a:xfrm>
          <a:prstGeom prst="cube">
            <a:avLst>
              <a:gd name="adj" fmla="val 77711"/>
            </a:avLst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42" name="Shape 542"/>
          <p:cNvSpPr txBox="1"/>
          <p:nvPr/>
        </p:nvSpPr>
        <p:spPr>
          <a:xfrm>
            <a:off x="3486535" y="3883150"/>
            <a:ext cx="491700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28</a:t>
            </a:r>
          </a:p>
        </p:txBody>
      </p:sp>
      <p:sp>
        <p:nvSpPr>
          <p:cNvPr id="543" name="Shape 543"/>
          <p:cNvSpPr txBox="1"/>
          <p:nvPr/>
        </p:nvSpPr>
        <p:spPr>
          <a:xfrm>
            <a:off x="3850835" y="1809975"/>
            <a:ext cx="491700" cy="28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28</a:t>
            </a:r>
          </a:p>
        </p:txBody>
      </p:sp>
      <p:sp>
        <p:nvSpPr>
          <p:cNvPr id="544" name="Shape 544"/>
          <p:cNvSpPr txBox="1"/>
          <p:nvPr/>
        </p:nvSpPr>
        <p:spPr>
          <a:xfrm>
            <a:off x="2815922" y="4274782"/>
            <a:ext cx="491700" cy="182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6</a:t>
            </a:r>
          </a:p>
        </p:txBody>
      </p:sp>
      <p:cxnSp>
        <p:nvCxnSpPr>
          <p:cNvPr id="545" name="Shape 545"/>
          <p:cNvCxnSpPr/>
          <p:nvPr/>
        </p:nvCxnSpPr>
        <p:spPr>
          <a:xfrm>
            <a:off x="4407310" y="2861800"/>
            <a:ext cx="987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546" name="Shape 546"/>
          <p:cNvSpPr txBox="1"/>
          <p:nvPr/>
        </p:nvSpPr>
        <p:spPr>
          <a:xfrm>
            <a:off x="4446635" y="2876050"/>
            <a:ext cx="10632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/>
              <a:t>CONV,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dirty="0"/>
              <a:t>ReLU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38761D"/>
                </a:solidFill>
              </a:rPr>
              <a:t>e.g. 10 filtre 5x5x</a:t>
            </a:r>
            <a:r>
              <a:rPr lang="en" sz="1800" b="1" dirty="0">
                <a:solidFill>
                  <a:srgbClr val="38761D"/>
                </a:solidFill>
              </a:rPr>
              <a:t>6</a:t>
            </a:r>
            <a:endParaRPr lang="en" sz="1800" dirty="0">
              <a:solidFill>
                <a:srgbClr val="38761D"/>
              </a:solidFill>
            </a:endParaRPr>
          </a:p>
        </p:txBody>
      </p:sp>
      <p:sp>
        <p:nvSpPr>
          <p:cNvPr id="547" name="Shape 547"/>
          <p:cNvSpPr/>
          <p:nvPr/>
        </p:nvSpPr>
        <p:spPr>
          <a:xfrm>
            <a:off x="5617110" y="1583150"/>
            <a:ext cx="956400" cy="2757900"/>
          </a:xfrm>
          <a:prstGeom prst="cube">
            <a:avLst>
              <a:gd name="adj" fmla="val 77711"/>
            </a:avLst>
          </a:prstGeom>
          <a:solidFill>
            <a:srgbClr val="D9EAD3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548" name="Shape 548"/>
          <p:cNvCxnSpPr/>
          <p:nvPr/>
        </p:nvCxnSpPr>
        <p:spPr>
          <a:xfrm>
            <a:off x="6998110" y="2861800"/>
            <a:ext cx="987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549" name="Shape 549"/>
          <p:cNvSpPr txBox="1"/>
          <p:nvPr/>
        </p:nvSpPr>
        <p:spPr>
          <a:xfrm>
            <a:off x="7037435" y="2876050"/>
            <a:ext cx="9875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CONV,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ReLU</a:t>
            </a:r>
          </a:p>
        </p:txBody>
      </p:sp>
      <p:sp>
        <p:nvSpPr>
          <p:cNvPr id="550" name="Shape 550"/>
          <p:cNvSpPr txBox="1"/>
          <p:nvPr/>
        </p:nvSpPr>
        <p:spPr>
          <a:xfrm>
            <a:off x="8254035" y="2617000"/>
            <a:ext cx="956400" cy="35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….</a:t>
            </a:r>
          </a:p>
        </p:txBody>
      </p:sp>
      <p:sp>
        <p:nvSpPr>
          <p:cNvPr id="551" name="Shape 551"/>
          <p:cNvSpPr txBox="1"/>
          <p:nvPr/>
        </p:nvSpPr>
        <p:spPr>
          <a:xfrm>
            <a:off x="5482922" y="4274782"/>
            <a:ext cx="491700" cy="182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10</a:t>
            </a:r>
          </a:p>
        </p:txBody>
      </p:sp>
      <p:sp>
        <p:nvSpPr>
          <p:cNvPr id="552" name="Shape 552"/>
          <p:cNvSpPr txBox="1"/>
          <p:nvPr/>
        </p:nvSpPr>
        <p:spPr>
          <a:xfrm>
            <a:off x="6229735" y="3883150"/>
            <a:ext cx="491700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24</a:t>
            </a:r>
          </a:p>
        </p:txBody>
      </p:sp>
      <p:sp>
        <p:nvSpPr>
          <p:cNvPr id="553" name="Shape 553"/>
          <p:cNvSpPr txBox="1"/>
          <p:nvPr/>
        </p:nvSpPr>
        <p:spPr>
          <a:xfrm>
            <a:off x="6594035" y="1809975"/>
            <a:ext cx="491700" cy="28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24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Shape 559"/>
          <p:cNvSpPr txBox="1"/>
          <p:nvPr/>
        </p:nvSpPr>
        <p:spPr>
          <a:xfrm>
            <a:off x="264125" y="209475"/>
            <a:ext cx="3014699" cy="73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dirty="0"/>
              <a:t>Exemplu:</a:t>
            </a:r>
          </a:p>
        </p:txBody>
      </p:sp>
      <p:sp>
        <p:nvSpPr>
          <p:cNvPr id="560" name="Shape 560"/>
          <p:cNvSpPr txBox="1"/>
          <p:nvPr/>
        </p:nvSpPr>
        <p:spPr>
          <a:xfrm>
            <a:off x="202800" y="1293275"/>
            <a:ext cx="5721299" cy="108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600" dirty="0"/>
              <a:t>Volum de input: </a:t>
            </a:r>
            <a:r>
              <a:rPr lang="en" sz="2600" b="1" dirty="0"/>
              <a:t>32x32x3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600" dirty="0"/>
              <a:t>10 filtre de 5x5 cu stride 1, bordură 2</a:t>
            </a:r>
          </a:p>
          <a:p>
            <a:pPr lvl="0" rtl="0">
              <a:spcBef>
                <a:spcPts val="0"/>
              </a:spcBef>
              <a:buNone/>
            </a:pPr>
            <a:endParaRPr sz="2600" dirty="0"/>
          </a:p>
          <a:p>
            <a:pPr lvl="0" rtl="0">
              <a:spcBef>
                <a:spcPts val="0"/>
              </a:spcBef>
              <a:buNone/>
            </a:pPr>
            <a:r>
              <a:rPr lang="en" sz="2600" dirty="0"/>
              <a:t>Mărimea volumului de output: ?</a:t>
            </a:r>
          </a:p>
        </p:txBody>
      </p:sp>
      <p:sp>
        <p:nvSpPr>
          <p:cNvPr id="561" name="Shape 561"/>
          <p:cNvSpPr/>
          <p:nvPr/>
        </p:nvSpPr>
        <p:spPr>
          <a:xfrm>
            <a:off x="6564404" y="159188"/>
            <a:ext cx="713400" cy="2057400"/>
          </a:xfrm>
          <a:prstGeom prst="cube">
            <a:avLst>
              <a:gd name="adj" fmla="val 77711"/>
            </a:avLst>
          </a:prstGeom>
          <a:solidFill>
            <a:srgbClr val="F4CCCC">
              <a:alpha val="51920"/>
            </a:srgbClr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562" name="Shape 562"/>
          <p:cNvCxnSpPr/>
          <p:nvPr/>
        </p:nvCxnSpPr>
        <p:spPr>
          <a:xfrm>
            <a:off x="7385371" y="1093509"/>
            <a:ext cx="736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563" name="Shape 563"/>
          <p:cNvSpPr/>
          <p:nvPr/>
        </p:nvSpPr>
        <p:spPr>
          <a:xfrm>
            <a:off x="8287868" y="139650"/>
            <a:ext cx="713400" cy="2057400"/>
          </a:xfrm>
          <a:prstGeom prst="cube">
            <a:avLst>
              <a:gd name="adj" fmla="val 77711"/>
            </a:avLst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Shape 559"/>
          <p:cNvSpPr txBox="1"/>
          <p:nvPr/>
        </p:nvSpPr>
        <p:spPr>
          <a:xfrm>
            <a:off x="264125" y="209475"/>
            <a:ext cx="3014699" cy="73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dirty="0"/>
              <a:t>Exemplu:</a:t>
            </a:r>
          </a:p>
        </p:txBody>
      </p:sp>
      <p:sp>
        <p:nvSpPr>
          <p:cNvPr id="560" name="Shape 560"/>
          <p:cNvSpPr txBox="1"/>
          <p:nvPr/>
        </p:nvSpPr>
        <p:spPr>
          <a:xfrm>
            <a:off x="202800" y="1293275"/>
            <a:ext cx="5721299" cy="108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600" dirty="0"/>
              <a:t>Volum de input: </a:t>
            </a:r>
            <a:r>
              <a:rPr lang="en" sz="2600" b="1" dirty="0">
                <a:solidFill>
                  <a:srgbClr val="0000FF"/>
                </a:solidFill>
              </a:rPr>
              <a:t>32x32</a:t>
            </a:r>
            <a:r>
              <a:rPr lang="en" sz="2600" b="1" dirty="0"/>
              <a:t>x3</a:t>
            </a:r>
          </a:p>
          <a:p>
            <a:pPr lvl="0"/>
            <a:r>
              <a:rPr lang="en" sz="2600" dirty="0">
                <a:solidFill>
                  <a:srgbClr val="FF0000"/>
                </a:solidFill>
              </a:rPr>
              <a:t>10</a:t>
            </a:r>
            <a:r>
              <a:rPr lang="en" sz="2600" dirty="0"/>
              <a:t> filtre de </a:t>
            </a:r>
            <a:r>
              <a:rPr lang="en" sz="2600" dirty="0">
                <a:solidFill>
                  <a:srgbClr val="FF00FF"/>
                </a:solidFill>
              </a:rPr>
              <a:t>5x5</a:t>
            </a:r>
            <a:r>
              <a:rPr lang="en" sz="2600" dirty="0"/>
              <a:t> cu stride </a:t>
            </a:r>
            <a:r>
              <a:rPr lang="en" sz="2600" dirty="0">
                <a:solidFill>
                  <a:srgbClr val="008000"/>
                </a:solidFill>
              </a:rPr>
              <a:t>1</a:t>
            </a:r>
            <a:r>
              <a:rPr lang="en" sz="2600" dirty="0"/>
              <a:t>, bordură </a:t>
            </a:r>
            <a:r>
              <a:rPr lang="en" sz="2600" dirty="0">
                <a:solidFill>
                  <a:srgbClr val="FF6600"/>
                </a:solidFill>
              </a:rPr>
              <a:t>2</a:t>
            </a:r>
          </a:p>
          <a:p>
            <a:pPr lvl="0" rtl="0">
              <a:spcBef>
                <a:spcPts val="0"/>
              </a:spcBef>
              <a:buNone/>
            </a:pPr>
            <a:endParaRPr sz="2600" dirty="0"/>
          </a:p>
          <a:p>
            <a:pPr lvl="0" rtl="0">
              <a:spcBef>
                <a:spcPts val="0"/>
              </a:spcBef>
              <a:buNone/>
            </a:pPr>
            <a:r>
              <a:rPr lang="en" sz="2600" dirty="0"/>
              <a:t>Mărimea volumului de output:</a:t>
            </a:r>
          </a:p>
          <a:p>
            <a:pPr lvl="0"/>
            <a:r>
              <a:rPr lang="en" sz="2800" dirty="0"/>
              <a:t>(</a:t>
            </a:r>
            <a:r>
              <a:rPr lang="en" sz="2800" dirty="0">
                <a:solidFill>
                  <a:srgbClr val="0000FF"/>
                </a:solidFill>
              </a:rPr>
              <a:t>32</a:t>
            </a:r>
            <a:r>
              <a:rPr lang="en" sz="2800" dirty="0"/>
              <a:t>+2*</a:t>
            </a:r>
            <a:r>
              <a:rPr lang="en" sz="2800" dirty="0">
                <a:solidFill>
                  <a:srgbClr val="FF6600"/>
                </a:solidFill>
              </a:rPr>
              <a:t>2</a:t>
            </a:r>
            <a:r>
              <a:rPr lang="en" sz="2800" dirty="0">
                <a:solidFill>
                  <a:schemeClr val="dk1"/>
                </a:solidFill>
              </a:rPr>
              <a:t>-</a:t>
            </a:r>
            <a:r>
              <a:rPr lang="en" sz="2800" dirty="0">
                <a:solidFill>
                  <a:srgbClr val="FF00FF"/>
                </a:solidFill>
              </a:rPr>
              <a:t>5</a:t>
            </a:r>
            <a:r>
              <a:rPr lang="en" sz="2800" dirty="0"/>
              <a:t>)/</a:t>
            </a:r>
            <a:r>
              <a:rPr lang="en" sz="2800" dirty="0">
                <a:solidFill>
                  <a:srgbClr val="38761D"/>
                </a:solidFill>
              </a:rPr>
              <a:t>1</a:t>
            </a:r>
            <a:r>
              <a:rPr lang="en" sz="2800" dirty="0"/>
              <a:t>+1 = 32, deci volumul este </a:t>
            </a:r>
            <a:r>
              <a:rPr lang="en" sz="2800" b="1" dirty="0"/>
              <a:t>32x32x</a:t>
            </a:r>
            <a:r>
              <a:rPr lang="en" sz="2800" b="1" dirty="0">
                <a:solidFill>
                  <a:srgbClr val="FF0000"/>
                </a:solidFill>
              </a:rPr>
              <a:t>10</a:t>
            </a:r>
          </a:p>
          <a:p>
            <a:pPr lvl="0" rtl="0">
              <a:spcBef>
                <a:spcPts val="0"/>
              </a:spcBef>
              <a:buNone/>
            </a:pPr>
            <a:endParaRPr lang="en" sz="2600" dirty="0"/>
          </a:p>
        </p:txBody>
      </p:sp>
      <p:sp>
        <p:nvSpPr>
          <p:cNvPr id="561" name="Shape 561"/>
          <p:cNvSpPr/>
          <p:nvPr/>
        </p:nvSpPr>
        <p:spPr>
          <a:xfrm>
            <a:off x="6564404" y="159188"/>
            <a:ext cx="713400" cy="2057400"/>
          </a:xfrm>
          <a:prstGeom prst="cube">
            <a:avLst>
              <a:gd name="adj" fmla="val 77711"/>
            </a:avLst>
          </a:prstGeom>
          <a:solidFill>
            <a:srgbClr val="F4CCCC">
              <a:alpha val="51920"/>
            </a:srgbClr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562" name="Shape 562"/>
          <p:cNvCxnSpPr/>
          <p:nvPr/>
        </p:nvCxnSpPr>
        <p:spPr>
          <a:xfrm>
            <a:off x="7385371" y="1093509"/>
            <a:ext cx="736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563" name="Shape 563"/>
          <p:cNvSpPr/>
          <p:nvPr/>
        </p:nvSpPr>
        <p:spPr>
          <a:xfrm>
            <a:off x="8287868" y="139650"/>
            <a:ext cx="713400" cy="2057400"/>
          </a:xfrm>
          <a:prstGeom prst="cube">
            <a:avLst>
              <a:gd name="adj" fmla="val 77711"/>
            </a:avLst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16870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Shape 559"/>
          <p:cNvSpPr txBox="1"/>
          <p:nvPr/>
        </p:nvSpPr>
        <p:spPr>
          <a:xfrm>
            <a:off x="264125" y="209475"/>
            <a:ext cx="3014699" cy="73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dirty="0"/>
              <a:t>Exemplu:</a:t>
            </a:r>
          </a:p>
        </p:txBody>
      </p:sp>
      <p:sp>
        <p:nvSpPr>
          <p:cNvPr id="560" name="Shape 560"/>
          <p:cNvSpPr txBox="1"/>
          <p:nvPr/>
        </p:nvSpPr>
        <p:spPr>
          <a:xfrm>
            <a:off x="202800" y="1293275"/>
            <a:ext cx="6049508" cy="108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600" dirty="0"/>
              <a:t>Volum de input: </a:t>
            </a:r>
            <a:r>
              <a:rPr lang="en" sz="2600" b="1" dirty="0"/>
              <a:t>32x32x3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600" dirty="0"/>
              <a:t>10 filtre de 5x5 cu stride 1, bordură 2</a:t>
            </a:r>
          </a:p>
          <a:p>
            <a:pPr lvl="0" rtl="0">
              <a:spcBef>
                <a:spcPts val="0"/>
              </a:spcBef>
              <a:buNone/>
            </a:pPr>
            <a:endParaRPr sz="2600" dirty="0"/>
          </a:p>
          <a:p>
            <a:pPr lvl="0" rtl="0">
              <a:spcBef>
                <a:spcPts val="0"/>
              </a:spcBef>
              <a:buNone/>
            </a:pPr>
            <a:r>
              <a:rPr lang="en" sz="2600" dirty="0"/>
              <a:t>Numărul de parametrii al acestui strat: ?</a:t>
            </a:r>
          </a:p>
          <a:p>
            <a:pPr lvl="0" rtl="0">
              <a:spcBef>
                <a:spcPts val="0"/>
              </a:spcBef>
              <a:buNone/>
            </a:pPr>
            <a:endParaRPr lang="en" sz="2600" dirty="0"/>
          </a:p>
        </p:txBody>
      </p:sp>
      <p:sp>
        <p:nvSpPr>
          <p:cNvPr id="561" name="Shape 561"/>
          <p:cNvSpPr/>
          <p:nvPr/>
        </p:nvSpPr>
        <p:spPr>
          <a:xfrm>
            <a:off x="6564404" y="159188"/>
            <a:ext cx="713400" cy="2057400"/>
          </a:xfrm>
          <a:prstGeom prst="cube">
            <a:avLst>
              <a:gd name="adj" fmla="val 77711"/>
            </a:avLst>
          </a:prstGeom>
          <a:solidFill>
            <a:srgbClr val="F4CCCC">
              <a:alpha val="51920"/>
            </a:srgbClr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562" name="Shape 562"/>
          <p:cNvCxnSpPr/>
          <p:nvPr/>
        </p:nvCxnSpPr>
        <p:spPr>
          <a:xfrm>
            <a:off x="7385371" y="1093509"/>
            <a:ext cx="736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563" name="Shape 563"/>
          <p:cNvSpPr/>
          <p:nvPr/>
        </p:nvSpPr>
        <p:spPr>
          <a:xfrm>
            <a:off x="8287868" y="139650"/>
            <a:ext cx="713400" cy="2057400"/>
          </a:xfrm>
          <a:prstGeom prst="cube">
            <a:avLst>
              <a:gd name="adj" fmla="val 77711"/>
            </a:avLst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90779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Shape 559"/>
          <p:cNvSpPr txBox="1"/>
          <p:nvPr/>
        </p:nvSpPr>
        <p:spPr>
          <a:xfrm>
            <a:off x="264125" y="209475"/>
            <a:ext cx="3014699" cy="73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dirty="0"/>
              <a:t>Exemplu:</a:t>
            </a:r>
          </a:p>
        </p:txBody>
      </p:sp>
      <p:sp>
        <p:nvSpPr>
          <p:cNvPr id="560" name="Shape 560"/>
          <p:cNvSpPr txBox="1"/>
          <p:nvPr/>
        </p:nvSpPr>
        <p:spPr>
          <a:xfrm>
            <a:off x="202800" y="1293275"/>
            <a:ext cx="6049508" cy="108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600" dirty="0"/>
              <a:t>Volum de input: </a:t>
            </a:r>
            <a:r>
              <a:rPr lang="en" sz="2600" b="1" dirty="0"/>
              <a:t>32x32x</a:t>
            </a:r>
            <a:r>
              <a:rPr lang="en" sz="2600" b="1" dirty="0">
                <a:solidFill>
                  <a:schemeClr val="accent1">
                    <a:lumMod val="75000"/>
                  </a:schemeClr>
                </a:solidFill>
              </a:rPr>
              <a:t>3</a:t>
            </a:r>
          </a:p>
          <a:p>
            <a:pPr lvl="0"/>
            <a:r>
              <a:rPr lang="en" sz="2600" dirty="0">
                <a:solidFill>
                  <a:srgbClr val="FF0000"/>
                </a:solidFill>
              </a:rPr>
              <a:t>10</a:t>
            </a:r>
            <a:r>
              <a:rPr lang="en" sz="2600" dirty="0"/>
              <a:t> filtre de </a:t>
            </a:r>
            <a:r>
              <a:rPr lang="en" sz="2600" dirty="0">
                <a:solidFill>
                  <a:srgbClr val="FF00FF"/>
                </a:solidFill>
              </a:rPr>
              <a:t>5x5</a:t>
            </a:r>
            <a:r>
              <a:rPr lang="en" sz="2600" dirty="0"/>
              <a:t> cu stride 1, bordură 2</a:t>
            </a:r>
          </a:p>
          <a:p>
            <a:pPr lvl="0" rtl="0">
              <a:spcBef>
                <a:spcPts val="0"/>
              </a:spcBef>
              <a:buNone/>
            </a:pPr>
            <a:endParaRPr sz="2600" dirty="0"/>
          </a:p>
          <a:p>
            <a:pPr lvl="0" rtl="0">
              <a:spcBef>
                <a:spcPts val="0"/>
              </a:spcBef>
              <a:buNone/>
            </a:pPr>
            <a:r>
              <a:rPr lang="en" sz="2600" dirty="0"/>
              <a:t>Numărul de parametrii al acestui strat: ?</a:t>
            </a:r>
          </a:p>
          <a:p>
            <a:pPr lvl="0"/>
            <a:r>
              <a:rPr lang="en" sz="2800" dirty="0"/>
              <a:t>Fiecare filtru are </a:t>
            </a:r>
            <a:r>
              <a:rPr lang="en" sz="2800" dirty="0">
                <a:solidFill>
                  <a:srgbClr val="FF00FF"/>
                </a:solidFill>
              </a:rPr>
              <a:t>5*5</a:t>
            </a:r>
            <a:r>
              <a:rPr lang="en" sz="2800" dirty="0"/>
              <a:t>*</a:t>
            </a:r>
            <a:r>
              <a:rPr lang="en" sz="2800" dirty="0">
                <a:solidFill>
                  <a:schemeClr val="accent1">
                    <a:lumMod val="75000"/>
                  </a:schemeClr>
                </a:solidFill>
              </a:rPr>
              <a:t>3</a:t>
            </a:r>
            <a:r>
              <a:rPr lang="en" sz="2800" dirty="0"/>
              <a:t> + 1 = </a:t>
            </a:r>
            <a:r>
              <a:rPr lang="en" sz="2800" dirty="0">
                <a:solidFill>
                  <a:srgbClr val="38761D"/>
                </a:solidFill>
              </a:rPr>
              <a:t>76</a:t>
            </a:r>
            <a:r>
              <a:rPr lang="en" sz="2800" dirty="0"/>
              <a:t> parametrii                    </a:t>
            </a:r>
            <a:r>
              <a:rPr lang="en" sz="1800" dirty="0"/>
              <a:t>(+1 pentru bias)</a:t>
            </a:r>
          </a:p>
          <a:p>
            <a:pPr lvl="0"/>
            <a:r>
              <a:rPr lang="en" sz="2800" dirty="0"/>
              <a:t>=&gt; </a:t>
            </a:r>
            <a:r>
              <a:rPr lang="en" sz="2800" dirty="0">
                <a:solidFill>
                  <a:srgbClr val="38761D"/>
                </a:solidFill>
              </a:rPr>
              <a:t>76</a:t>
            </a:r>
            <a:r>
              <a:rPr lang="en" sz="2800" dirty="0"/>
              <a:t>*</a:t>
            </a:r>
            <a:r>
              <a:rPr lang="en" sz="2800" dirty="0">
                <a:solidFill>
                  <a:srgbClr val="FF0000"/>
                </a:solidFill>
              </a:rPr>
              <a:t>10</a:t>
            </a:r>
            <a:r>
              <a:rPr lang="en" sz="2800" dirty="0"/>
              <a:t> = </a:t>
            </a:r>
            <a:r>
              <a:rPr lang="en" sz="2800" b="1" dirty="0"/>
              <a:t>760</a:t>
            </a:r>
          </a:p>
          <a:p>
            <a:pPr lvl="0" rtl="0">
              <a:spcBef>
                <a:spcPts val="0"/>
              </a:spcBef>
              <a:buNone/>
            </a:pPr>
            <a:endParaRPr lang="en" sz="2600" dirty="0"/>
          </a:p>
        </p:txBody>
      </p:sp>
      <p:sp>
        <p:nvSpPr>
          <p:cNvPr id="561" name="Shape 561"/>
          <p:cNvSpPr/>
          <p:nvPr/>
        </p:nvSpPr>
        <p:spPr>
          <a:xfrm>
            <a:off x="6564404" y="159188"/>
            <a:ext cx="713400" cy="2057400"/>
          </a:xfrm>
          <a:prstGeom prst="cube">
            <a:avLst>
              <a:gd name="adj" fmla="val 77711"/>
            </a:avLst>
          </a:prstGeom>
          <a:solidFill>
            <a:srgbClr val="F4CCCC">
              <a:alpha val="51920"/>
            </a:srgbClr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562" name="Shape 562"/>
          <p:cNvCxnSpPr/>
          <p:nvPr/>
        </p:nvCxnSpPr>
        <p:spPr>
          <a:xfrm>
            <a:off x="7385371" y="1093509"/>
            <a:ext cx="736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563" name="Shape 563"/>
          <p:cNvSpPr/>
          <p:nvPr/>
        </p:nvSpPr>
        <p:spPr>
          <a:xfrm>
            <a:off x="8287868" y="139650"/>
            <a:ext cx="713400" cy="2057400"/>
          </a:xfrm>
          <a:prstGeom prst="cube">
            <a:avLst>
              <a:gd name="adj" fmla="val 77711"/>
            </a:avLst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20902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5" name="Shape 6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4472" y="742631"/>
            <a:ext cx="8247010" cy="3995446"/>
          </a:xfrm>
          <a:prstGeom prst="rect">
            <a:avLst/>
          </a:prstGeom>
          <a:noFill/>
          <a:ln>
            <a:noFill/>
          </a:ln>
        </p:spPr>
      </p:pic>
      <p:sp>
        <p:nvSpPr>
          <p:cNvPr id="606" name="Shape 606"/>
          <p:cNvSpPr txBox="1"/>
          <p:nvPr/>
        </p:nvSpPr>
        <p:spPr>
          <a:xfrm>
            <a:off x="4099785" y="324806"/>
            <a:ext cx="4791600" cy="237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FF0000"/>
                </a:solidFill>
              </a:rPr>
              <a:t>Setări comune:</a:t>
            </a:r>
          </a:p>
          <a:p>
            <a:pPr lvl="0" rtl="0">
              <a:spcBef>
                <a:spcPts val="0"/>
              </a:spcBef>
              <a:buNone/>
            </a:pPr>
            <a:endParaRPr sz="1800" dirty="0">
              <a:solidFill>
                <a:srgbClr val="FF0000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FF0000"/>
                </a:solidFill>
              </a:rPr>
              <a:t>K = (puteri ale lui 2, e.g. 32, 64, 128, 512)</a:t>
            </a:r>
          </a:p>
          <a:p>
            <a:pPr marL="457200" lvl="0" indent="-342900" rtl="0">
              <a:spcBef>
                <a:spcPts val="0"/>
              </a:spcBef>
              <a:buClr>
                <a:srgbClr val="FF0000"/>
              </a:buClr>
              <a:buSzPct val="100000"/>
              <a:buChar char="-"/>
            </a:pPr>
            <a:r>
              <a:rPr lang="en" sz="1800" dirty="0">
                <a:solidFill>
                  <a:srgbClr val="FF0000"/>
                </a:solidFill>
              </a:rPr>
              <a:t>F = 3, S = 1, P = 1</a:t>
            </a:r>
          </a:p>
          <a:p>
            <a:pPr marL="457200" lvl="0" indent="-342900" rtl="0">
              <a:spcBef>
                <a:spcPts val="0"/>
              </a:spcBef>
              <a:buClr>
                <a:srgbClr val="FF0000"/>
              </a:buClr>
              <a:buSzPct val="100000"/>
              <a:buChar char="-"/>
            </a:pPr>
            <a:r>
              <a:rPr lang="en" sz="1800" dirty="0">
                <a:solidFill>
                  <a:srgbClr val="FF0000"/>
                </a:solidFill>
              </a:rPr>
              <a:t>F = 5, S = 1, P = 2</a:t>
            </a:r>
          </a:p>
          <a:p>
            <a:pPr marL="457200" lvl="0" indent="-342900" rtl="0">
              <a:spcBef>
                <a:spcPts val="0"/>
              </a:spcBef>
              <a:buClr>
                <a:srgbClr val="FF0000"/>
              </a:buClr>
              <a:buSzPct val="100000"/>
              <a:buChar char="-"/>
            </a:pPr>
            <a:r>
              <a:rPr lang="en" sz="1800" dirty="0">
                <a:solidFill>
                  <a:srgbClr val="FF0000"/>
                </a:solidFill>
              </a:rPr>
              <a:t>F = 5, S = 2, P = ? (orice se încadrează)</a:t>
            </a:r>
          </a:p>
          <a:p>
            <a:pPr marL="457200" lvl="0" indent="-342900" rtl="0">
              <a:spcBef>
                <a:spcPts val="0"/>
              </a:spcBef>
              <a:buClr>
                <a:srgbClr val="FF0000"/>
              </a:buClr>
              <a:buSzPct val="100000"/>
              <a:buChar char="-"/>
            </a:pPr>
            <a:r>
              <a:rPr lang="en" sz="1800" dirty="0">
                <a:solidFill>
                  <a:srgbClr val="FF0000"/>
                </a:solidFill>
              </a:rPr>
              <a:t>F = 1, S = 1, P = 0</a:t>
            </a:r>
          </a:p>
        </p:txBody>
      </p:sp>
      <p:sp>
        <p:nvSpPr>
          <p:cNvPr id="607" name="Shape 607"/>
          <p:cNvSpPr/>
          <p:nvPr/>
        </p:nvSpPr>
        <p:spPr>
          <a:xfrm>
            <a:off x="816300" y="1723345"/>
            <a:ext cx="2966099" cy="1002271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6" grpId="0"/>
      <p:bldP spid="607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Shape 613"/>
          <p:cNvSpPr txBox="1"/>
          <p:nvPr/>
        </p:nvSpPr>
        <p:spPr>
          <a:xfrm>
            <a:off x="345649" y="187900"/>
            <a:ext cx="8499900" cy="948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 dirty="0"/>
              <a:t>Are sens să folosim chiar filtre de 1x1</a:t>
            </a:r>
          </a:p>
        </p:txBody>
      </p:sp>
      <p:sp>
        <p:nvSpPr>
          <p:cNvPr id="614" name="Shape 614"/>
          <p:cNvSpPr/>
          <p:nvPr/>
        </p:nvSpPr>
        <p:spPr>
          <a:xfrm>
            <a:off x="919454" y="1304874"/>
            <a:ext cx="1685999" cy="2702700"/>
          </a:xfrm>
          <a:prstGeom prst="cube">
            <a:avLst>
              <a:gd name="adj" fmla="val 41438"/>
            </a:avLst>
          </a:prstGeom>
          <a:solidFill>
            <a:srgbClr val="C9DAF8">
              <a:alpha val="42690"/>
            </a:srgbClr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15" name="Shape 615"/>
          <p:cNvSpPr txBox="1"/>
          <p:nvPr/>
        </p:nvSpPr>
        <p:spPr>
          <a:xfrm>
            <a:off x="1173704" y="3971599"/>
            <a:ext cx="482999" cy="34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64</a:t>
            </a:r>
          </a:p>
        </p:txBody>
      </p:sp>
      <p:sp>
        <p:nvSpPr>
          <p:cNvPr id="616" name="Shape 616"/>
          <p:cNvSpPr txBox="1"/>
          <p:nvPr/>
        </p:nvSpPr>
        <p:spPr>
          <a:xfrm>
            <a:off x="2207529" y="3582474"/>
            <a:ext cx="482999" cy="34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56</a:t>
            </a:r>
          </a:p>
        </p:txBody>
      </p:sp>
      <p:sp>
        <p:nvSpPr>
          <p:cNvPr id="617" name="Shape 617"/>
          <p:cNvSpPr txBox="1"/>
          <p:nvPr/>
        </p:nvSpPr>
        <p:spPr>
          <a:xfrm>
            <a:off x="2610754" y="2146561"/>
            <a:ext cx="482999" cy="34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56</a:t>
            </a:r>
          </a:p>
        </p:txBody>
      </p:sp>
      <p:cxnSp>
        <p:nvCxnSpPr>
          <p:cNvPr id="618" name="Shape 618"/>
          <p:cNvCxnSpPr/>
          <p:nvPr/>
        </p:nvCxnSpPr>
        <p:spPr>
          <a:xfrm>
            <a:off x="3782554" y="2683524"/>
            <a:ext cx="1556699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619" name="Shape 619"/>
          <p:cNvSpPr txBox="1"/>
          <p:nvPr/>
        </p:nvSpPr>
        <p:spPr>
          <a:xfrm>
            <a:off x="3836254" y="1917974"/>
            <a:ext cx="1780500" cy="429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/>
              <a:t>1x1 convoluție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dirty="0"/>
              <a:t>cu 32 de filtre</a:t>
            </a:r>
          </a:p>
        </p:txBody>
      </p:sp>
      <p:sp>
        <p:nvSpPr>
          <p:cNvPr id="620" name="Shape 620"/>
          <p:cNvSpPr/>
          <p:nvPr/>
        </p:nvSpPr>
        <p:spPr>
          <a:xfrm>
            <a:off x="6091229" y="1304874"/>
            <a:ext cx="1149300" cy="2702700"/>
          </a:xfrm>
          <a:prstGeom prst="cube">
            <a:avLst>
              <a:gd name="adj" fmla="val 49731"/>
            </a:avLst>
          </a:prstGeom>
          <a:solidFill>
            <a:srgbClr val="C9DAF8">
              <a:alpha val="42690"/>
            </a:srgbClr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21" name="Shape 621"/>
          <p:cNvSpPr txBox="1"/>
          <p:nvPr/>
        </p:nvSpPr>
        <p:spPr>
          <a:xfrm>
            <a:off x="6113429" y="3971599"/>
            <a:ext cx="482999" cy="34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32</a:t>
            </a:r>
          </a:p>
        </p:txBody>
      </p:sp>
      <p:sp>
        <p:nvSpPr>
          <p:cNvPr id="622" name="Shape 622"/>
          <p:cNvSpPr txBox="1"/>
          <p:nvPr/>
        </p:nvSpPr>
        <p:spPr>
          <a:xfrm>
            <a:off x="7071054" y="3658674"/>
            <a:ext cx="482999" cy="34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56</a:t>
            </a:r>
          </a:p>
        </p:txBody>
      </p:sp>
      <p:sp>
        <p:nvSpPr>
          <p:cNvPr id="623" name="Shape 623"/>
          <p:cNvSpPr txBox="1"/>
          <p:nvPr/>
        </p:nvSpPr>
        <p:spPr>
          <a:xfrm>
            <a:off x="7447129" y="2325561"/>
            <a:ext cx="482999" cy="34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56</a:t>
            </a:r>
          </a:p>
        </p:txBody>
      </p:sp>
      <p:sp>
        <p:nvSpPr>
          <p:cNvPr id="624" name="Shape 624"/>
          <p:cNvSpPr txBox="1"/>
          <p:nvPr/>
        </p:nvSpPr>
        <p:spPr>
          <a:xfrm>
            <a:off x="3433354" y="2700974"/>
            <a:ext cx="2854199" cy="60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(fiecare filtru are dimensiunea 1x1x64 și calculează produsul scalar pe adâncime)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/>
          <p:nvPr/>
        </p:nvSpPr>
        <p:spPr>
          <a:xfrm>
            <a:off x="641962" y="2311753"/>
            <a:ext cx="282299" cy="813899"/>
          </a:xfrm>
          <a:prstGeom prst="cube">
            <a:avLst>
              <a:gd name="adj" fmla="val 53382"/>
            </a:avLst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3" name="Shape 183"/>
          <p:cNvSpPr/>
          <p:nvPr/>
        </p:nvSpPr>
        <p:spPr>
          <a:xfrm>
            <a:off x="2238212" y="2577553"/>
            <a:ext cx="282299" cy="282299"/>
          </a:xfrm>
          <a:prstGeom prst="ellipse">
            <a:avLst/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184" name="Shape 184"/>
          <p:cNvCxnSpPr>
            <a:endCxn id="183" idx="2"/>
          </p:cNvCxnSpPr>
          <p:nvPr/>
        </p:nvCxnSpPr>
        <p:spPr>
          <a:xfrm rot="10800000" flipH="1">
            <a:off x="748712" y="2718702"/>
            <a:ext cx="1489500" cy="3990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85" name="Shape 185"/>
          <p:cNvCxnSpPr>
            <a:endCxn id="183" idx="2"/>
          </p:cNvCxnSpPr>
          <p:nvPr/>
        </p:nvCxnSpPr>
        <p:spPr>
          <a:xfrm>
            <a:off x="768212" y="2481402"/>
            <a:ext cx="1470000" cy="2373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86" name="Shape 186"/>
          <p:cNvCxnSpPr>
            <a:endCxn id="183" idx="2"/>
          </p:cNvCxnSpPr>
          <p:nvPr/>
        </p:nvCxnSpPr>
        <p:spPr>
          <a:xfrm>
            <a:off x="904412" y="2332002"/>
            <a:ext cx="1333800" cy="3867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87" name="Shape 187"/>
          <p:cNvCxnSpPr>
            <a:endCxn id="183" idx="2"/>
          </p:cNvCxnSpPr>
          <p:nvPr/>
        </p:nvCxnSpPr>
        <p:spPr>
          <a:xfrm rot="10800000" flipH="1">
            <a:off x="930512" y="2718702"/>
            <a:ext cx="1307700" cy="2496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88" name="Shape 188"/>
          <p:cNvSpPr txBox="1"/>
          <p:nvPr/>
        </p:nvSpPr>
        <p:spPr>
          <a:xfrm>
            <a:off x="838062" y="3639753"/>
            <a:ext cx="491700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32</a:t>
            </a:r>
          </a:p>
        </p:txBody>
      </p:sp>
      <p:sp>
        <p:nvSpPr>
          <p:cNvPr id="189" name="Shape 189"/>
          <p:cNvSpPr txBox="1"/>
          <p:nvPr/>
        </p:nvSpPr>
        <p:spPr>
          <a:xfrm>
            <a:off x="1202362" y="1566578"/>
            <a:ext cx="491700" cy="28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32</a:t>
            </a:r>
          </a:p>
        </p:txBody>
      </p:sp>
      <p:sp>
        <p:nvSpPr>
          <p:cNvPr id="190" name="Shape 190"/>
          <p:cNvSpPr txBox="1"/>
          <p:nvPr/>
        </p:nvSpPr>
        <p:spPr>
          <a:xfrm>
            <a:off x="167449" y="4031385"/>
            <a:ext cx="491700" cy="182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</a:t>
            </a:r>
          </a:p>
        </p:txBody>
      </p:sp>
      <p:sp>
        <p:nvSpPr>
          <p:cNvPr id="192" name="Shape 192"/>
          <p:cNvSpPr/>
          <p:nvPr/>
        </p:nvSpPr>
        <p:spPr>
          <a:xfrm>
            <a:off x="225437" y="1339753"/>
            <a:ext cx="956400" cy="2757900"/>
          </a:xfrm>
          <a:prstGeom prst="cube">
            <a:avLst>
              <a:gd name="adj" fmla="val 77711"/>
            </a:avLst>
          </a:prstGeom>
          <a:solidFill>
            <a:srgbClr val="F4CCCC">
              <a:alpha val="51920"/>
            </a:srgbClr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3" name="Shape 193"/>
          <p:cNvSpPr txBox="1"/>
          <p:nvPr/>
        </p:nvSpPr>
        <p:spPr>
          <a:xfrm>
            <a:off x="2483287" y="917378"/>
            <a:ext cx="4000137" cy="5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FF0000"/>
                </a:solidFill>
              </a:rPr>
              <a:t>Imagine de 32x32x3</a:t>
            </a:r>
          </a:p>
          <a:p>
            <a:pPr lv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Filtru de 5x5x3</a:t>
            </a:r>
          </a:p>
        </p:txBody>
      </p:sp>
      <p:cxnSp>
        <p:nvCxnSpPr>
          <p:cNvPr id="194" name="Shape 194"/>
          <p:cNvCxnSpPr>
            <a:stCxn id="193" idx="1"/>
          </p:cNvCxnSpPr>
          <p:nvPr/>
        </p:nvCxnSpPr>
        <p:spPr>
          <a:xfrm flipH="1">
            <a:off x="1352213" y="1193678"/>
            <a:ext cx="1131074" cy="198574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95" name="Shape 195"/>
          <p:cNvCxnSpPr/>
          <p:nvPr/>
        </p:nvCxnSpPr>
        <p:spPr>
          <a:xfrm flipH="1">
            <a:off x="930511" y="1566578"/>
            <a:ext cx="1552776" cy="1078525"/>
          </a:xfrm>
          <a:prstGeom prst="straightConnector1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96" name="Shape 196"/>
          <p:cNvCxnSpPr/>
          <p:nvPr/>
        </p:nvCxnSpPr>
        <p:spPr>
          <a:xfrm flipH="1" flipV="1">
            <a:off x="2578362" y="2859853"/>
            <a:ext cx="496175" cy="265799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97" name="Shape 197"/>
          <p:cNvSpPr txBox="1"/>
          <p:nvPr/>
        </p:nvSpPr>
        <p:spPr>
          <a:xfrm>
            <a:off x="3074537" y="2898152"/>
            <a:ext cx="4232848" cy="128656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b="1" dirty="0"/>
              <a:t>un număr: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dirty="0"/>
              <a:t>Rezultatul produsului scalar dintre filtru și o subimagine de 5x5x3 pixeli</a:t>
            </a:r>
          </a:p>
          <a:p>
            <a:pPr lvl="0">
              <a:spcBef>
                <a:spcPts val="0"/>
              </a:spcBef>
              <a:buNone/>
            </a:pPr>
            <a:r>
              <a:rPr lang="en" sz="1800" dirty="0"/>
              <a:t>(i.e. 5*5*3 = produs scalar pe 75 de componente + bias)</a:t>
            </a:r>
          </a:p>
        </p:txBody>
      </p:sp>
      <p:pic>
        <p:nvPicPr>
          <p:cNvPr id="198" name="Shape 1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8620" y="1442481"/>
            <a:ext cx="370518" cy="28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Shape 1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02744" y="4359346"/>
            <a:ext cx="1225640" cy="393599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Shape 169"/>
          <p:cNvSpPr txBox="1"/>
          <p:nvPr/>
        </p:nvSpPr>
        <p:spPr>
          <a:xfrm>
            <a:off x="0" y="26277"/>
            <a:ext cx="9144000" cy="656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800" dirty="0"/>
              <a:t>Stratul convoluțional din punct de vedere biologic</a:t>
            </a:r>
          </a:p>
        </p:txBody>
      </p:sp>
      <p:pic>
        <p:nvPicPr>
          <p:cNvPr id="22" name="Shape 69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68375" y="728426"/>
            <a:ext cx="3181808" cy="18154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23" name="Shape 692"/>
          <p:cNvSpPr txBox="1"/>
          <p:nvPr/>
        </p:nvSpPr>
        <p:spPr>
          <a:xfrm>
            <a:off x="5660032" y="2519050"/>
            <a:ext cx="2982000" cy="70479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mr-IN" sz="1800" dirty="0">
                <a:solidFill>
                  <a:srgbClr val="38761D"/>
                </a:solidFill>
              </a:rPr>
              <a:t>…</a:t>
            </a:r>
            <a:r>
              <a:rPr lang="en" sz="1800" dirty="0">
                <a:solidFill>
                  <a:srgbClr val="38761D"/>
                </a:solidFill>
              </a:rPr>
              <a:t>este doar un neuron cu </a:t>
            </a:r>
            <a:r>
              <a:rPr lang="en" sz="1800">
                <a:solidFill>
                  <a:srgbClr val="38761D"/>
                </a:solidFill>
              </a:rPr>
              <a:t>conexiuni locale</a:t>
            </a:r>
            <a:endParaRPr lang="en" sz="1800" dirty="0">
              <a:solidFill>
                <a:srgbClr val="38761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4700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169"/>
          <p:cNvSpPr txBox="1"/>
          <p:nvPr/>
        </p:nvSpPr>
        <p:spPr>
          <a:xfrm>
            <a:off x="0" y="26277"/>
            <a:ext cx="9144000" cy="656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800" dirty="0"/>
              <a:t>Stratul convoluțional din punct de vedere biologic</a:t>
            </a:r>
          </a:p>
        </p:txBody>
      </p:sp>
      <p:pic>
        <p:nvPicPr>
          <p:cNvPr id="22" name="Shape 6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75123" y="728426"/>
            <a:ext cx="2775059" cy="1583327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24" name="Shape 699"/>
          <p:cNvSpPr/>
          <p:nvPr/>
        </p:nvSpPr>
        <p:spPr>
          <a:xfrm>
            <a:off x="662950" y="2289725"/>
            <a:ext cx="282299" cy="813899"/>
          </a:xfrm>
          <a:prstGeom prst="cube">
            <a:avLst>
              <a:gd name="adj" fmla="val 53382"/>
            </a:avLst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5" name="Shape 700"/>
          <p:cNvSpPr/>
          <p:nvPr/>
        </p:nvSpPr>
        <p:spPr>
          <a:xfrm>
            <a:off x="2259200" y="2555525"/>
            <a:ext cx="282299" cy="282299"/>
          </a:xfrm>
          <a:prstGeom prst="ellipse">
            <a:avLst/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26" name="Shape 701"/>
          <p:cNvCxnSpPr>
            <a:endCxn id="25" idx="2"/>
          </p:cNvCxnSpPr>
          <p:nvPr/>
        </p:nvCxnSpPr>
        <p:spPr>
          <a:xfrm rot="10800000" flipH="1">
            <a:off x="769700" y="2696674"/>
            <a:ext cx="1489500" cy="3990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7" name="Shape 702"/>
          <p:cNvCxnSpPr>
            <a:endCxn id="25" idx="2"/>
          </p:cNvCxnSpPr>
          <p:nvPr/>
        </p:nvCxnSpPr>
        <p:spPr>
          <a:xfrm>
            <a:off x="789200" y="2459374"/>
            <a:ext cx="1470000" cy="2373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8" name="Shape 703"/>
          <p:cNvCxnSpPr>
            <a:endCxn id="25" idx="2"/>
          </p:cNvCxnSpPr>
          <p:nvPr/>
        </p:nvCxnSpPr>
        <p:spPr>
          <a:xfrm>
            <a:off x="925400" y="2309974"/>
            <a:ext cx="1333800" cy="3867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9" name="Shape 704"/>
          <p:cNvCxnSpPr>
            <a:endCxn id="25" idx="2"/>
          </p:cNvCxnSpPr>
          <p:nvPr/>
        </p:nvCxnSpPr>
        <p:spPr>
          <a:xfrm rot="10800000" flipH="1">
            <a:off x="951500" y="2696674"/>
            <a:ext cx="1307700" cy="2496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0" name="Shape 705"/>
          <p:cNvSpPr txBox="1"/>
          <p:nvPr/>
        </p:nvSpPr>
        <p:spPr>
          <a:xfrm>
            <a:off x="859050" y="3617725"/>
            <a:ext cx="491700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32</a:t>
            </a:r>
          </a:p>
        </p:txBody>
      </p:sp>
      <p:sp>
        <p:nvSpPr>
          <p:cNvPr id="31" name="Shape 706"/>
          <p:cNvSpPr txBox="1"/>
          <p:nvPr/>
        </p:nvSpPr>
        <p:spPr>
          <a:xfrm>
            <a:off x="1223350" y="1544550"/>
            <a:ext cx="491700" cy="28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32</a:t>
            </a:r>
          </a:p>
        </p:txBody>
      </p:sp>
      <p:sp>
        <p:nvSpPr>
          <p:cNvPr id="32" name="Shape 707"/>
          <p:cNvSpPr txBox="1"/>
          <p:nvPr/>
        </p:nvSpPr>
        <p:spPr>
          <a:xfrm>
            <a:off x="188437" y="4009357"/>
            <a:ext cx="491700" cy="182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</a:t>
            </a:r>
          </a:p>
        </p:txBody>
      </p:sp>
      <p:sp>
        <p:nvSpPr>
          <p:cNvPr id="33" name="Shape 708"/>
          <p:cNvSpPr/>
          <p:nvPr/>
        </p:nvSpPr>
        <p:spPr>
          <a:xfrm>
            <a:off x="246425" y="1317725"/>
            <a:ext cx="956400" cy="2757900"/>
          </a:xfrm>
          <a:prstGeom prst="cube">
            <a:avLst>
              <a:gd name="adj" fmla="val 77711"/>
            </a:avLst>
          </a:prstGeom>
          <a:solidFill>
            <a:srgbClr val="F4CCCC">
              <a:alpha val="51920"/>
            </a:srgbClr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4" name="Shape 710"/>
          <p:cNvSpPr txBox="1"/>
          <p:nvPr/>
        </p:nvSpPr>
        <p:spPr>
          <a:xfrm>
            <a:off x="3315099" y="2309974"/>
            <a:ext cx="5750747" cy="241833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38761D"/>
                </a:solidFill>
              </a:rPr>
              <a:t>Un activation map este matrice cu output-urile a 28x28 neuroni:</a:t>
            </a:r>
          </a:p>
          <a:p>
            <a:pPr marL="457200" lvl="0" indent="-342900" rtl="0">
              <a:spcBef>
                <a:spcPts val="0"/>
              </a:spcBef>
              <a:buClr>
                <a:srgbClr val="38761D"/>
              </a:buClr>
              <a:buSzPct val="100000"/>
              <a:buAutoNum type="arabicPeriod"/>
            </a:pPr>
            <a:r>
              <a:rPr lang="en" sz="1800" dirty="0">
                <a:solidFill>
                  <a:srgbClr val="38761D"/>
                </a:solidFill>
              </a:rPr>
              <a:t>Fiecare este conectat la o regiune mică din input</a:t>
            </a:r>
          </a:p>
          <a:p>
            <a:pPr marL="457200" lvl="0" indent="-342900" rtl="0">
              <a:spcBef>
                <a:spcPts val="0"/>
              </a:spcBef>
              <a:buClr>
                <a:srgbClr val="38761D"/>
              </a:buClr>
              <a:buSzPct val="100000"/>
              <a:buAutoNum type="arabicPeriod"/>
            </a:pPr>
            <a:r>
              <a:rPr lang="en" sz="1800" dirty="0">
                <a:solidFill>
                  <a:srgbClr val="38761D"/>
                </a:solidFill>
              </a:rPr>
              <a:t>Toții neuronii au aceeși parametrii</a:t>
            </a:r>
          </a:p>
          <a:p>
            <a:pPr lvl="0" rtl="0">
              <a:spcBef>
                <a:spcPts val="0"/>
              </a:spcBef>
              <a:buNone/>
            </a:pPr>
            <a:endParaRPr sz="1800" dirty="0">
              <a:solidFill>
                <a:srgbClr val="38761D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filtru 5x5 = câmp receptiv de 5x5 pentru fiecare neuron</a:t>
            </a:r>
          </a:p>
        </p:txBody>
      </p:sp>
      <p:sp>
        <p:nvSpPr>
          <p:cNvPr id="35" name="Shape 711"/>
          <p:cNvSpPr/>
          <p:nvPr/>
        </p:nvSpPr>
        <p:spPr>
          <a:xfrm>
            <a:off x="2043650" y="1317725"/>
            <a:ext cx="713400" cy="2757900"/>
          </a:xfrm>
          <a:prstGeom prst="cube">
            <a:avLst>
              <a:gd name="adj" fmla="val 77711"/>
            </a:avLst>
          </a:prstGeom>
          <a:solidFill>
            <a:srgbClr val="C9DAF8">
              <a:alpha val="42690"/>
            </a:srgbClr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6" name="Shape 712"/>
          <p:cNvSpPr txBox="1"/>
          <p:nvPr/>
        </p:nvSpPr>
        <p:spPr>
          <a:xfrm>
            <a:off x="2461600" y="3673275"/>
            <a:ext cx="548699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/>
              <a:t>28</a:t>
            </a:r>
          </a:p>
        </p:txBody>
      </p:sp>
      <p:sp>
        <p:nvSpPr>
          <p:cNvPr id="37" name="Shape 713"/>
          <p:cNvSpPr txBox="1"/>
          <p:nvPr/>
        </p:nvSpPr>
        <p:spPr>
          <a:xfrm>
            <a:off x="2766400" y="2301675"/>
            <a:ext cx="548699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28</a:t>
            </a:r>
          </a:p>
        </p:txBody>
      </p:sp>
    </p:spTree>
    <p:extLst>
      <p:ext uri="{BB962C8B-B14F-4D97-AF65-F5344CB8AC3E}">
        <p14:creationId xmlns:p14="http://schemas.microsoft.com/office/powerpoint/2010/main" val="6998832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 txBox="1"/>
          <p:nvPr/>
        </p:nvSpPr>
        <p:spPr>
          <a:xfrm>
            <a:off x="170825" y="-417700"/>
            <a:ext cx="8872800" cy="173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endParaRPr sz="3600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algn="ctr"/>
            <a:r>
              <a:rPr lang="en-US" sz="3600" dirty="0" err="1"/>
              <a:t>Rețele</a:t>
            </a:r>
            <a:r>
              <a:rPr lang="en-US" sz="3600" dirty="0"/>
              <a:t> </a:t>
            </a:r>
            <a:r>
              <a:rPr lang="en-US" sz="3600" dirty="0" err="1"/>
              <a:t>neuronale</a:t>
            </a:r>
            <a:r>
              <a:rPr lang="en-US" sz="3600" dirty="0"/>
              <a:t> </a:t>
            </a:r>
            <a:r>
              <a:rPr lang="en-US" sz="3600" dirty="0" err="1"/>
              <a:t>convoluționale</a:t>
            </a:r>
            <a:endParaRPr lang="en-US" sz="3600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algn="ctr" rtl="0">
              <a:spcBef>
                <a:spcPts val="0"/>
              </a:spcBef>
              <a:buNone/>
            </a:pPr>
            <a:endParaRPr sz="3600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07" name="Shape 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5055" y="1506486"/>
            <a:ext cx="8104631" cy="223171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Shape 108"/>
          <p:cNvSpPr txBox="1"/>
          <p:nvPr/>
        </p:nvSpPr>
        <p:spPr>
          <a:xfrm>
            <a:off x="6654125" y="4530352"/>
            <a:ext cx="2389500" cy="321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en" sz="1200" i="1" dirty="0"/>
              <a:t>[LeNet-5, LeCun 1998]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169"/>
          <p:cNvSpPr txBox="1"/>
          <p:nvPr/>
        </p:nvSpPr>
        <p:spPr>
          <a:xfrm>
            <a:off x="0" y="26277"/>
            <a:ext cx="9144000" cy="656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800" dirty="0"/>
              <a:t>Stratul convoluțional din punct de vedere biologic</a:t>
            </a:r>
          </a:p>
        </p:txBody>
      </p:sp>
      <p:pic>
        <p:nvPicPr>
          <p:cNvPr id="22" name="Shape 6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75123" y="728426"/>
            <a:ext cx="2775059" cy="1583327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18" name="Shape 720"/>
          <p:cNvSpPr/>
          <p:nvPr/>
        </p:nvSpPr>
        <p:spPr>
          <a:xfrm>
            <a:off x="662950" y="2289725"/>
            <a:ext cx="282299" cy="813899"/>
          </a:xfrm>
          <a:prstGeom prst="cube">
            <a:avLst>
              <a:gd name="adj" fmla="val 53382"/>
            </a:avLst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" name="Shape 721"/>
          <p:cNvSpPr txBox="1"/>
          <p:nvPr/>
        </p:nvSpPr>
        <p:spPr>
          <a:xfrm>
            <a:off x="859050" y="3617725"/>
            <a:ext cx="491700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32</a:t>
            </a:r>
          </a:p>
        </p:txBody>
      </p:sp>
      <p:sp>
        <p:nvSpPr>
          <p:cNvPr id="20" name="Shape 722"/>
          <p:cNvSpPr txBox="1"/>
          <p:nvPr/>
        </p:nvSpPr>
        <p:spPr>
          <a:xfrm>
            <a:off x="1223350" y="1544550"/>
            <a:ext cx="491700" cy="28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32</a:t>
            </a:r>
          </a:p>
        </p:txBody>
      </p:sp>
      <p:sp>
        <p:nvSpPr>
          <p:cNvPr id="23" name="Shape 723"/>
          <p:cNvSpPr txBox="1"/>
          <p:nvPr/>
        </p:nvSpPr>
        <p:spPr>
          <a:xfrm>
            <a:off x="188437" y="4009357"/>
            <a:ext cx="491700" cy="182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</a:t>
            </a:r>
          </a:p>
        </p:txBody>
      </p:sp>
      <p:sp>
        <p:nvSpPr>
          <p:cNvPr id="38" name="Shape 724"/>
          <p:cNvSpPr/>
          <p:nvPr/>
        </p:nvSpPr>
        <p:spPr>
          <a:xfrm>
            <a:off x="246425" y="1317725"/>
            <a:ext cx="956400" cy="2757900"/>
          </a:xfrm>
          <a:prstGeom prst="cube">
            <a:avLst>
              <a:gd name="adj" fmla="val 77711"/>
            </a:avLst>
          </a:prstGeom>
          <a:solidFill>
            <a:srgbClr val="F4CCCC">
              <a:alpha val="51920"/>
            </a:srgbClr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9" name="Shape 726"/>
          <p:cNvSpPr/>
          <p:nvPr/>
        </p:nvSpPr>
        <p:spPr>
          <a:xfrm>
            <a:off x="2254241" y="2313254"/>
            <a:ext cx="2027699" cy="620099"/>
          </a:xfrm>
          <a:prstGeom prst="cube">
            <a:avLst>
              <a:gd name="adj" fmla="val 25000"/>
            </a:avLst>
          </a:prstGeom>
          <a:solidFill>
            <a:srgbClr val="C9DAF8">
              <a:alpha val="42690"/>
            </a:srgbClr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0" name="Shape 727"/>
          <p:cNvSpPr/>
          <p:nvPr/>
        </p:nvSpPr>
        <p:spPr>
          <a:xfrm>
            <a:off x="2254241" y="2536800"/>
            <a:ext cx="282299" cy="282299"/>
          </a:xfrm>
          <a:prstGeom prst="ellipse">
            <a:avLst/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1" name="Shape 728"/>
          <p:cNvSpPr/>
          <p:nvPr/>
        </p:nvSpPr>
        <p:spPr>
          <a:xfrm>
            <a:off x="2635241" y="2536800"/>
            <a:ext cx="282299" cy="282299"/>
          </a:xfrm>
          <a:prstGeom prst="ellipse">
            <a:avLst/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2" name="Shape 729"/>
          <p:cNvSpPr/>
          <p:nvPr/>
        </p:nvSpPr>
        <p:spPr>
          <a:xfrm>
            <a:off x="3016241" y="2536800"/>
            <a:ext cx="282299" cy="282299"/>
          </a:xfrm>
          <a:prstGeom prst="ellipse">
            <a:avLst/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3" name="Shape 730"/>
          <p:cNvSpPr/>
          <p:nvPr/>
        </p:nvSpPr>
        <p:spPr>
          <a:xfrm>
            <a:off x="3397241" y="2536800"/>
            <a:ext cx="282299" cy="282299"/>
          </a:xfrm>
          <a:prstGeom prst="ellipse">
            <a:avLst/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4" name="Shape 731"/>
          <p:cNvSpPr/>
          <p:nvPr/>
        </p:nvSpPr>
        <p:spPr>
          <a:xfrm>
            <a:off x="3778241" y="2536800"/>
            <a:ext cx="282299" cy="282299"/>
          </a:xfrm>
          <a:prstGeom prst="ellipse">
            <a:avLst/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5" name="Shape 732"/>
          <p:cNvSpPr/>
          <p:nvPr/>
        </p:nvSpPr>
        <p:spPr>
          <a:xfrm>
            <a:off x="1750866" y="1322100"/>
            <a:ext cx="2850600" cy="2850600"/>
          </a:xfrm>
          <a:prstGeom prst="cube">
            <a:avLst>
              <a:gd name="adj" fmla="val 25000"/>
            </a:avLst>
          </a:prstGeom>
          <a:solidFill>
            <a:srgbClr val="C9DAF8">
              <a:alpha val="42690"/>
            </a:srgbClr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6" name="Shape 733"/>
          <p:cNvSpPr txBox="1"/>
          <p:nvPr/>
        </p:nvSpPr>
        <p:spPr>
          <a:xfrm>
            <a:off x="4722975" y="2149775"/>
            <a:ext cx="548699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28</a:t>
            </a:r>
          </a:p>
        </p:txBody>
      </p:sp>
      <p:sp>
        <p:nvSpPr>
          <p:cNvPr id="47" name="Shape 734"/>
          <p:cNvSpPr txBox="1"/>
          <p:nvPr/>
        </p:nvSpPr>
        <p:spPr>
          <a:xfrm>
            <a:off x="4297650" y="3617725"/>
            <a:ext cx="548699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28</a:t>
            </a:r>
          </a:p>
        </p:txBody>
      </p:sp>
      <p:sp>
        <p:nvSpPr>
          <p:cNvPr id="48" name="Shape 735"/>
          <p:cNvSpPr txBox="1"/>
          <p:nvPr/>
        </p:nvSpPr>
        <p:spPr>
          <a:xfrm>
            <a:off x="5392615" y="2383692"/>
            <a:ext cx="3764660" cy="245207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/>
              <a:t>E.g. cu 5 filtre,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dirty="0"/>
              <a:t>stratul convoluțional este format din neuroni aranjați într-un grid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dirty="0"/>
              <a:t>(28x28x5)</a:t>
            </a:r>
          </a:p>
          <a:p>
            <a:pPr lvl="0" rtl="0">
              <a:spcBef>
                <a:spcPts val="0"/>
              </a:spcBef>
              <a:buNone/>
            </a:pPr>
            <a:endParaRPr sz="1800" dirty="0"/>
          </a:p>
          <a:p>
            <a:pPr lvl="0">
              <a:spcBef>
                <a:spcPts val="0"/>
              </a:spcBef>
              <a:buNone/>
            </a:pPr>
            <a:r>
              <a:rPr lang="en" sz="1800" dirty="0"/>
              <a:t>Pentru o regiune vor fi 5 neuroni diferiți (toți primesc același input)</a:t>
            </a:r>
          </a:p>
        </p:txBody>
      </p:sp>
      <p:sp>
        <p:nvSpPr>
          <p:cNvPr id="49" name="Shape 736"/>
          <p:cNvSpPr txBox="1"/>
          <p:nvPr/>
        </p:nvSpPr>
        <p:spPr>
          <a:xfrm>
            <a:off x="2606737" y="4096507"/>
            <a:ext cx="491700" cy="182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9707593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2" name="Shape 7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8370"/>
            <a:ext cx="9143999" cy="4378919"/>
          </a:xfrm>
          <a:prstGeom prst="rect">
            <a:avLst/>
          </a:prstGeom>
          <a:noFill/>
          <a:ln>
            <a:noFill/>
          </a:ln>
        </p:spPr>
      </p:pic>
      <p:sp>
        <p:nvSpPr>
          <p:cNvPr id="743" name="Shape 743"/>
          <p:cNvSpPr txBox="1"/>
          <p:nvPr/>
        </p:nvSpPr>
        <p:spPr>
          <a:xfrm>
            <a:off x="43175" y="37651"/>
            <a:ext cx="6394748" cy="42562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Mai avem de discutat despre două tipuri de straturi: POOL, FC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9" name="Shape 7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5026" y="1766423"/>
            <a:ext cx="3996924" cy="3157099"/>
          </a:xfrm>
          <a:prstGeom prst="rect">
            <a:avLst/>
          </a:prstGeom>
          <a:noFill/>
          <a:ln>
            <a:noFill/>
          </a:ln>
        </p:spPr>
      </p:pic>
      <p:sp>
        <p:nvSpPr>
          <p:cNvPr id="750" name="Shape 750"/>
          <p:cNvSpPr txBox="1"/>
          <p:nvPr/>
        </p:nvSpPr>
        <p:spPr>
          <a:xfrm>
            <a:off x="222200" y="36325"/>
            <a:ext cx="8810699" cy="165375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000" dirty="0"/>
              <a:t>Stratul de pooling</a:t>
            </a:r>
          </a:p>
          <a:p>
            <a:pPr lvl="0" algn="ctr" rtl="0">
              <a:spcBef>
                <a:spcPts val="0"/>
              </a:spcBef>
              <a:buNone/>
            </a:pPr>
            <a:endParaRPr lang="en" sz="2000" dirty="0"/>
          </a:p>
          <a:p>
            <a:pPr marL="457200" lvl="0" indent="-342900" rtl="0">
              <a:spcBef>
                <a:spcPts val="0"/>
              </a:spcBef>
              <a:buSzPct val="100000"/>
              <a:buChar char="-"/>
            </a:pPr>
            <a:r>
              <a:rPr lang="en" sz="1800" dirty="0">
                <a:solidFill>
                  <a:schemeClr val="dk1"/>
                </a:solidFill>
              </a:rPr>
              <a:t>Reduce reprezentarea, permite o utilizare mai ușoară</a:t>
            </a:r>
          </a:p>
          <a:p>
            <a:pPr marL="457200" lvl="0" indent="-342900" rtl="0">
              <a:spcBef>
                <a:spcPts val="0"/>
              </a:spcBef>
              <a:buSzPct val="100000"/>
              <a:buChar char="-"/>
            </a:pPr>
            <a:r>
              <a:rPr lang="en" sz="1800" dirty="0"/>
              <a:t>Operează pe fiecare activation map în parte:</a:t>
            </a:r>
          </a:p>
          <a:p>
            <a:pPr lvl="0" rtl="0">
              <a:spcBef>
                <a:spcPts val="0"/>
              </a:spcBef>
              <a:buNone/>
            </a:pPr>
            <a:endParaRPr sz="1800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56" name="Shape 756"/>
          <p:cNvGraphicFramePr/>
          <p:nvPr/>
        </p:nvGraphicFramePr>
        <p:xfrm>
          <a:off x="952500" y="1409700"/>
          <a:ext cx="2423500" cy="2423500"/>
        </p:xfrm>
        <a:graphic>
          <a:graphicData uri="http://schemas.openxmlformats.org/drawingml/2006/table">
            <a:tbl>
              <a:tblPr>
                <a:noFill/>
                <a:tableStyleId>{A1A66B38-5008-4EB1-977E-EC44ADA88DE1}</a:tableStyleId>
              </a:tblPr>
              <a:tblGrid>
                <a:gridCol w="605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5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58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58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0587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1</a:t>
                      </a:r>
                    </a:p>
                  </a:txBody>
                  <a:tcPr marL="91425" marR="91425" marT="91425" marB="91425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1</a:t>
                      </a:r>
                    </a:p>
                  </a:txBody>
                  <a:tcPr marL="91425" marR="91425" marT="91425" marB="91425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2</a:t>
                      </a:r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4</a:t>
                      </a:r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587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5</a:t>
                      </a:r>
                    </a:p>
                  </a:txBody>
                  <a:tcPr marL="91425" marR="91425" marT="91425" marB="91425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6</a:t>
                      </a:r>
                    </a:p>
                  </a:txBody>
                  <a:tcPr marL="91425" marR="91425" marT="91425" marB="91425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7</a:t>
                      </a:r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8</a:t>
                      </a:r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587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3</a:t>
                      </a:r>
                    </a:p>
                  </a:txBody>
                  <a:tcPr marL="91425" marR="91425" marT="91425" marB="91425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2</a:t>
                      </a:r>
                    </a:p>
                  </a:txBody>
                  <a:tcPr marL="91425" marR="91425" marT="91425" marB="91425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1</a:t>
                      </a:r>
                    </a:p>
                  </a:txBody>
                  <a:tcPr marL="91425" marR="91425" marT="91425" marB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0</a:t>
                      </a:r>
                    </a:p>
                  </a:txBody>
                  <a:tcPr marL="91425" marR="91425" marT="91425" marB="91425"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587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1</a:t>
                      </a:r>
                    </a:p>
                  </a:txBody>
                  <a:tcPr marL="91425" marR="91425" marT="91425" marB="91425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2</a:t>
                      </a:r>
                    </a:p>
                  </a:txBody>
                  <a:tcPr marL="91425" marR="91425" marT="91425" marB="91425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3</a:t>
                      </a:r>
                    </a:p>
                  </a:txBody>
                  <a:tcPr marL="91425" marR="91425" marT="91425" marB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4</a:t>
                      </a:r>
                    </a:p>
                  </a:txBody>
                  <a:tcPr marL="91425" marR="91425" marT="91425" marB="91425"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57" name="Shape 757"/>
          <p:cNvSpPr txBox="1"/>
          <p:nvPr/>
        </p:nvSpPr>
        <p:spPr>
          <a:xfrm>
            <a:off x="896693" y="805725"/>
            <a:ext cx="3232855" cy="564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Un activation map</a:t>
            </a:r>
          </a:p>
        </p:txBody>
      </p:sp>
      <p:cxnSp>
        <p:nvCxnSpPr>
          <p:cNvPr id="758" name="Shape 758"/>
          <p:cNvCxnSpPr/>
          <p:nvPr/>
        </p:nvCxnSpPr>
        <p:spPr>
          <a:xfrm rot="10800000">
            <a:off x="642925" y="1439450"/>
            <a:ext cx="0" cy="2363999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759" name="Shape 759"/>
          <p:cNvSpPr txBox="1"/>
          <p:nvPr/>
        </p:nvSpPr>
        <p:spPr>
          <a:xfrm>
            <a:off x="277525" y="1563825"/>
            <a:ext cx="389699" cy="46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x</a:t>
            </a:r>
          </a:p>
        </p:txBody>
      </p:sp>
      <p:cxnSp>
        <p:nvCxnSpPr>
          <p:cNvPr id="760" name="Shape 760"/>
          <p:cNvCxnSpPr/>
          <p:nvPr/>
        </p:nvCxnSpPr>
        <p:spPr>
          <a:xfrm>
            <a:off x="926000" y="4150675"/>
            <a:ext cx="24765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761" name="Shape 761"/>
          <p:cNvSpPr txBox="1"/>
          <p:nvPr/>
        </p:nvSpPr>
        <p:spPr>
          <a:xfrm>
            <a:off x="2878275" y="4081025"/>
            <a:ext cx="389699" cy="366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y</a:t>
            </a:r>
          </a:p>
        </p:txBody>
      </p:sp>
      <p:cxnSp>
        <p:nvCxnSpPr>
          <p:cNvPr id="762" name="Shape 762"/>
          <p:cNvCxnSpPr/>
          <p:nvPr/>
        </p:nvCxnSpPr>
        <p:spPr>
          <a:xfrm>
            <a:off x="3753700" y="2621450"/>
            <a:ext cx="20328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763" name="Shape 763"/>
          <p:cNvSpPr txBox="1"/>
          <p:nvPr/>
        </p:nvSpPr>
        <p:spPr>
          <a:xfrm>
            <a:off x="3446357" y="1788525"/>
            <a:ext cx="2675700" cy="72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 dirty="0"/>
              <a:t>max pooling cu filtre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1800" dirty="0"/>
              <a:t>de 2x2 și stride 2</a:t>
            </a:r>
          </a:p>
        </p:txBody>
      </p:sp>
      <p:graphicFrame>
        <p:nvGraphicFramePr>
          <p:cNvPr id="764" name="Shape 764"/>
          <p:cNvGraphicFramePr/>
          <p:nvPr/>
        </p:nvGraphicFramePr>
        <p:xfrm>
          <a:off x="6622250" y="1976625"/>
          <a:ext cx="1211750" cy="1211750"/>
        </p:xfrm>
        <a:graphic>
          <a:graphicData uri="http://schemas.openxmlformats.org/drawingml/2006/table">
            <a:tbl>
              <a:tblPr>
                <a:noFill/>
                <a:tableStyleId>{A1A66B38-5008-4EB1-977E-EC44ADA88DE1}</a:tableStyleId>
              </a:tblPr>
              <a:tblGrid>
                <a:gridCol w="605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5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0587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6</a:t>
                      </a:r>
                    </a:p>
                  </a:txBody>
                  <a:tcPr marL="91425" marR="91425" marT="91425" marB="91425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8</a:t>
                      </a:r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587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3</a:t>
                      </a:r>
                    </a:p>
                  </a:txBody>
                  <a:tcPr marL="91425" marR="91425" marT="91425" marB="91425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4</a:t>
                      </a:r>
                    </a:p>
                  </a:txBody>
                  <a:tcPr marL="91425" marR="91425" marT="91425" marB="91425"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65" name="Shape 765"/>
          <p:cNvSpPr txBox="1"/>
          <p:nvPr/>
        </p:nvSpPr>
        <p:spPr>
          <a:xfrm>
            <a:off x="420077" y="47475"/>
            <a:ext cx="8255000" cy="662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000" dirty="0"/>
              <a:t>MAX Pooling</a:t>
            </a:r>
            <a:endParaRPr sz="3000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7" name="Shape 7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562" y="1136875"/>
            <a:ext cx="6488847" cy="2868510"/>
          </a:xfrm>
          <a:prstGeom prst="rect">
            <a:avLst/>
          </a:prstGeom>
          <a:noFill/>
          <a:ln>
            <a:noFill/>
          </a:ln>
        </p:spPr>
      </p:pic>
      <p:sp>
        <p:nvSpPr>
          <p:cNvPr id="778" name="Shape 778"/>
          <p:cNvSpPr txBox="1"/>
          <p:nvPr/>
        </p:nvSpPr>
        <p:spPr>
          <a:xfrm>
            <a:off x="5852800" y="547200"/>
            <a:ext cx="3029399" cy="3132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FF0000"/>
                </a:solidFill>
              </a:rPr>
              <a:t>Setări comune:</a:t>
            </a:r>
          </a:p>
          <a:p>
            <a:pPr lvl="0" rtl="0">
              <a:spcBef>
                <a:spcPts val="0"/>
              </a:spcBef>
              <a:buNone/>
            </a:pPr>
            <a:endParaRPr sz="1800" dirty="0">
              <a:solidFill>
                <a:srgbClr val="FF0000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FF0000"/>
                </a:solidFill>
              </a:rPr>
              <a:t>F = 2, S = 2</a:t>
            </a:r>
          </a:p>
          <a:p>
            <a:pPr lvl="0">
              <a:spcBef>
                <a:spcPts val="0"/>
              </a:spcBef>
              <a:buNone/>
            </a:pPr>
            <a:r>
              <a:rPr lang="en" sz="1800" dirty="0">
                <a:solidFill>
                  <a:srgbClr val="FF0000"/>
                </a:solidFill>
              </a:rPr>
              <a:t>F = 3, S = 2</a:t>
            </a:r>
          </a:p>
        </p:txBody>
      </p:sp>
      <p:sp>
        <p:nvSpPr>
          <p:cNvPr id="5" name="Shape 607"/>
          <p:cNvSpPr/>
          <p:nvPr/>
        </p:nvSpPr>
        <p:spPr>
          <a:xfrm>
            <a:off x="816301" y="1723346"/>
            <a:ext cx="2456392" cy="572424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8" grpId="0"/>
      <p:bldP spid="5" grpId="1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Shape 784"/>
          <p:cNvSpPr txBox="1"/>
          <p:nvPr/>
        </p:nvSpPr>
        <p:spPr>
          <a:xfrm>
            <a:off x="238075" y="106300"/>
            <a:ext cx="8810699" cy="16521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000" dirty="0"/>
              <a:t>Straturi cu conexiuni complete (FC layer)</a:t>
            </a:r>
          </a:p>
          <a:p>
            <a:pPr marL="457200" lvl="0" indent="-342900" rtl="0">
              <a:spcBef>
                <a:spcPts val="0"/>
              </a:spcBef>
              <a:buSzPct val="100000"/>
              <a:buChar char="-"/>
            </a:pPr>
            <a:endParaRPr lang="en" sz="1800" dirty="0"/>
          </a:p>
          <a:p>
            <a:pPr marL="457200" lvl="0" indent="-342900" rtl="0"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en" sz="1800" dirty="0"/>
              <a:t>Conține neuroni conectați cu întregul volum de input, ca în rețelele neuronale obișnuite</a:t>
            </a:r>
            <a:endParaRPr sz="1800" dirty="0"/>
          </a:p>
        </p:txBody>
      </p:sp>
      <p:pic>
        <p:nvPicPr>
          <p:cNvPr id="785" name="Shape 7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2271" y="1871086"/>
            <a:ext cx="6164923" cy="2952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Shape 798"/>
          <p:cNvSpPr txBox="1"/>
          <p:nvPr/>
        </p:nvSpPr>
        <p:spPr>
          <a:xfrm>
            <a:off x="38058" y="19442"/>
            <a:ext cx="7906800" cy="63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000" dirty="0"/>
              <a:t>Studiu de caz: LeNet-5</a:t>
            </a:r>
          </a:p>
        </p:txBody>
      </p:sp>
      <p:pic>
        <p:nvPicPr>
          <p:cNvPr id="799" name="Shape 7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949" y="1243725"/>
            <a:ext cx="8645224" cy="2380574"/>
          </a:xfrm>
          <a:prstGeom prst="rect">
            <a:avLst/>
          </a:prstGeom>
          <a:noFill/>
          <a:ln>
            <a:noFill/>
          </a:ln>
        </p:spPr>
      </p:pic>
      <p:sp>
        <p:nvSpPr>
          <p:cNvPr id="800" name="Shape 800"/>
          <p:cNvSpPr txBox="1"/>
          <p:nvPr/>
        </p:nvSpPr>
        <p:spPr>
          <a:xfrm>
            <a:off x="46876" y="580197"/>
            <a:ext cx="33227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[LeCun et al., 1998]</a:t>
            </a:r>
          </a:p>
        </p:txBody>
      </p:sp>
      <p:sp>
        <p:nvSpPr>
          <p:cNvPr id="801" name="Shape 801"/>
          <p:cNvSpPr txBox="1"/>
          <p:nvPr/>
        </p:nvSpPr>
        <p:spPr>
          <a:xfrm>
            <a:off x="323950" y="3624300"/>
            <a:ext cx="5449665" cy="112354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1600" dirty="0"/>
              <a:t>Straturi convoluționale cu filtre de 5x5, aplicate cu stride 1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600" dirty="0"/>
              <a:t>Straturi de pooling cu filtre de 2x2, aplicate cu stride 2</a:t>
            </a:r>
          </a:p>
          <a:p>
            <a:pPr lvl="0">
              <a:spcBef>
                <a:spcPts val="0"/>
              </a:spcBef>
              <a:buNone/>
            </a:pPr>
            <a:r>
              <a:rPr lang="en" sz="1600" dirty="0"/>
              <a:t>Arhitectura este [CONV-POOL-CONV-POOL-CONV-FC]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Shape 807"/>
          <p:cNvSpPr txBox="1"/>
          <p:nvPr/>
        </p:nvSpPr>
        <p:spPr>
          <a:xfrm>
            <a:off x="64154" y="40224"/>
            <a:ext cx="7906800" cy="65339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800" dirty="0"/>
              <a:t>Studiu de caz: AlexNet</a:t>
            </a:r>
          </a:p>
        </p:txBody>
      </p:sp>
      <p:pic>
        <p:nvPicPr>
          <p:cNvPr id="808" name="Shape 8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1725" y="79300"/>
            <a:ext cx="5145048" cy="1720949"/>
          </a:xfrm>
          <a:prstGeom prst="rect">
            <a:avLst/>
          </a:prstGeom>
          <a:noFill/>
          <a:ln>
            <a:noFill/>
          </a:ln>
        </p:spPr>
      </p:pic>
      <p:sp>
        <p:nvSpPr>
          <p:cNvPr id="809" name="Shape 809"/>
          <p:cNvSpPr txBox="1"/>
          <p:nvPr/>
        </p:nvSpPr>
        <p:spPr>
          <a:xfrm>
            <a:off x="185125" y="614200"/>
            <a:ext cx="3474900" cy="490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i="1" dirty="0"/>
              <a:t>[Krizhevsky et al. 2012]</a:t>
            </a:r>
          </a:p>
        </p:txBody>
      </p:sp>
      <p:sp>
        <p:nvSpPr>
          <p:cNvPr id="810" name="Shape 810"/>
          <p:cNvSpPr txBox="1"/>
          <p:nvPr/>
        </p:nvSpPr>
        <p:spPr>
          <a:xfrm>
            <a:off x="185125" y="1832436"/>
            <a:ext cx="8428499" cy="281771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/>
              <a:t>Input: </a:t>
            </a:r>
            <a:r>
              <a:rPr lang="en-US" sz="1800" dirty="0" err="1"/>
              <a:t>imagini</a:t>
            </a:r>
            <a:r>
              <a:rPr lang="en-US" sz="1800" dirty="0"/>
              <a:t> de </a:t>
            </a:r>
            <a:r>
              <a:rPr lang="en" sz="1800" dirty="0"/>
              <a:t>227x227x3</a:t>
            </a:r>
          </a:p>
          <a:p>
            <a:pPr lvl="0" rtl="0">
              <a:spcBef>
                <a:spcPts val="0"/>
              </a:spcBef>
              <a:buNone/>
            </a:pPr>
            <a:endParaRPr sz="1800" dirty="0"/>
          </a:p>
          <a:p>
            <a:pPr lvl="0" rtl="0">
              <a:spcBef>
                <a:spcPts val="0"/>
              </a:spcBef>
              <a:buNone/>
            </a:pPr>
            <a:r>
              <a:rPr lang="en-US" sz="1800" b="1" dirty="0" err="1"/>
              <a:t>Primul</a:t>
            </a:r>
            <a:r>
              <a:rPr lang="en-US" sz="1800" b="1" dirty="0"/>
              <a:t> </a:t>
            </a:r>
            <a:r>
              <a:rPr lang="en-US" sz="1800" b="1" dirty="0" err="1"/>
              <a:t>strat</a:t>
            </a:r>
            <a:r>
              <a:rPr lang="en-US" sz="1800" b="1" dirty="0"/>
              <a:t> </a:t>
            </a:r>
            <a:r>
              <a:rPr lang="en" sz="1800" dirty="0"/>
              <a:t>(CONV1): 96 </a:t>
            </a:r>
            <a:r>
              <a:rPr lang="en-US" sz="1800" dirty="0" err="1"/>
              <a:t>filtre</a:t>
            </a:r>
            <a:r>
              <a:rPr lang="en-US" sz="1800" dirty="0"/>
              <a:t> de </a:t>
            </a:r>
            <a:r>
              <a:rPr lang="en" sz="1800" dirty="0"/>
              <a:t>11x11</a:t>
            </a:r>
            <a:r>
              <a:rPr lang="en-US" sz="1800" dirty="0"/>
              <a:t>, </a:t>
            </a:r>
            <a:r>
              <a:rPr lang="en-US" sz="1800" dirty="0" err="1"/>
              <a:t>aplicate</a:t>
            </a:r>
            <a:r>
              <a:rPr lang="en-US" sz="1800" dirty="0"/>
              <a:t> cu stride</a:t>
            </a:r>
            <a:r>
              <a:rPr lang="en" sz="1800" dirty="0"/>
              <a:t> 4</a:t>
            </a:r>
          </a:p>
          <a:p>
            <a:pPr lvl="0" rtl="0">
              <a:spcBef>
                <a:spcPts val="0"/>
              </a:spcBef>
              <a:buNone/>
            </a:pPr>
            <a:endParaRPr lang="en" sz="1800" dirty="0"/>
          </a:p>
          <a:p>
            <a:pPr lv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Q: </a:t>
            </a:r>
            <a:r>
              <a:rPr lang="en-US" sz="1800" dirty="0">
                <a:solidFill>
                  <a:srgbClr val="0000FF"/>
                </a:solidFill>
              </a:rPr>
              <a:t>Care </a:t>
            </a:r>
            <a:r>
              <a:rPr lang="en-US" sz="1800" dirty="0" err="1">
                <a:solidFill>
                  <a:srgbClr val="0000FF"/>
                </a:solidFill>
              </a:rPr>
              <a:t>este</a:t>
            </a:r>
            <a:r>
              <a:rPr lang="en-US" sz="1800" dirty="0">
                <a:solidFill>
                  <a:srgbClr val="0000FF"/>
                </a:solidFill>
              </a:rPr>
              <a:t> </a:t>
            </a:r>
            <a:r>
              <a:rPr lang="en-US" sz="1800" dirty="0" err="1">
                <a:solidFill>
                  <a:srgbClr val="0000FF"/>
                </a:solidFill>
              </a:rPr>
              <a:t>mărimea</a:t>
            </a:r>
            <a:r>
              <a:rPr lang="en-US" sz="1800" dirty="0">
                <a:solidFill>
                  <a:srgbClr val="0000FF"/>
                </a:solidFill>
              </a:rPr>
              <a:t> </a:t>
            </a:r>
            <a:r>
              <a:rPr lang="en-US" sz="1800" dirty="0" err="1">
                <a:solidFill>
                  <a:srgbClr val="0000FF"/>
                </a:solidFill>
              </a:rPr>
              <a:t>volumului</a:t>
            </a:r>
            <a:r>
              <a:rPr lang="en-US" sz="1800" dirty="0">
                <a:solidFill>
                  <a:srgbClr val="0000FF"/>
                </a:solidFill>
              </a:rPr>
              <a:t> de output</a:t>
            </a:r>
            <a:r>
              <a:rPr lang="en" sz="1800" dirty="0">
                <a:solidFill>
                  <a:srgbClr val="0000FF"/>
                </a:solidFill>
              </a:rPr>
              <a:t>? Hint: (227-11) / 4 + 1 = 55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Shape 807"/>
          <p:cNvSpPr txBox="1"/>
          <p:nvPr/>
        </p:nvSpPr>
        <p:spPr>
          <a:xfrm>
            <a:off x="64154" y="40224"/>
            <a:ext cx="7906800" cy="65339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800" dirty="0"/>
              <a:t>Studiu de caz: AlexNet</a:t>
            </a:r>
          </a:p>
        </p:txBody>
      </p:sp>
      <p:pic>
        <p:nvPicPr>
          <p:cNvPr id="808" name="Shape 8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1725" y="79300"/>
            <a:ext cx="5145048" cy="1720949"/>
          </a:xfrm>
          <a:prstGeom prst="rect">
            <a:avLst/>
          </a:prstGeom>
          <a:noFill/>
          <a:ln>
            <a:noFill/>
          </a:ln>
        </p:spPr>
      </p:pic>
      <p:sp>
        <p:nvSpPr>
          <p:cNvPr id="809" name="Shape 809"/>
          <p:cNvSpPr txBox="1"/>
          <p:nvPr/>
        </p:nvSpPr>
        <p:spPr>
          <a:xfrm>
            <a:off x="185125" y="614200"/>
            <a:ext cx="3474900" cy="490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i="1" dirty="0"/>
              <a:t>[Krizhevsky et al. 2012]</a:t>
            </a:r>
          </a:p>
        </p:txBody>
      </p:sp>
      <p:sp>
        <p:nvSpPr>
          <p:cNvPr id="810" name="Shape 810"/>
          <p:cNvSpPr txBox="1"/>
          <p:nvPr/>
        </p:nvSpPr>
        <p:spPr>
          <a:xfrm>
            <a:off x="185125" y="1832436"/>
            <a:ext cx="8428499" cy="301310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/>
              <a:t>Input: </a:t>
            </a:r>
            <a:r>
              <a:rPr lang="en-US" sz="1800" dirty="0" err="1"/>
              <a:t>imagini</a:t>
            </a:r>
            <a:r>
              <a:rPr lang="en-US" sz="1800" dirty="0"/>
              <a:t> de </a:t>
            </a:r>
            <a:r>
              <a:rPr lang="en" sz="1800" dirty="0"/>
              <a:t>227x227x3</a:t>
            </a:r>
          </a:p>
          <a:p>
            <a:pPr lvl="0" rtl="0">
              <a:spcBef>
                <a:spcPts val="0"/>
              </a:spcBef>
              <a:buNone/>
            </a:pPr>
            <a:endParaRPr sz="1800" dirty="0"/>
          </a:p>
          <a:p>
            <a:pPr lvl="0" rtl="0">
              <a:spcBef>
                <a:spcPts val="0"/>
              </a:spcBef>
              <a:buNone/>
            </a:pPr>
            <a:r>
              <a:rPr lang="en-US" sz="1800" b="1" dirty="0" err="1"/>
              <a:t>Primul</a:t>
            </a:r>
            <a:r>
              <a:rPr lang="en-US" sz="1800" b="1" dirty="0"/>
              <a:t> </a:t>
            </a:r>
            <a:r>
              <a:rPr lang="en-US" sz="1800" b="1" dirty="0" err="1"/>
              <a:t>strat</a:t>
            </a:r>
            <a:r>
              <a:rPr lang="en-US" sz="1800" b="1" dirty="0"/>
              <a:t> </a:t>
            </a:r>
            <a:r>
              <a:rPr lang="en" sz="1800" dirty="0"/>
              <a:t>(CONV1): 96 </a:t>
            </a:r>
            <a:r>
              <a:rPr lang="en-US" sz="1800" dirty="0" err="1"/>
              <a:t>filtre</a:t>
            </a:r>
            <a:r>
              <a:rPr lang="en-US" sz="1800" dirty="0"/>
              <a:t> de </a:t>
            </a:r>
            <a:r>
              <a:rPr lang="en" sz="1800" dirty="0"/>
              <a:t>11x11</a:t>
            </a:r>
            <a:r>
              <a:rPr lang="en-US" sz="1800" dirty="0"/>
              <a:t>, </a:t>
            </a:r>
            <a:r>
              <a:rPr lang="en-US" sz="1800" dirty="0" err="1"/>
              <a:t>aplicate</a:t>
            </a:r>
            <a:r>
              <a:rPr lang="en-US" sz="1800" dirty="0"/>
              <a:t> cu stride</a:t>
            </a:r>
            <a:r>
              <a:rPr lang="en" sz="1800" dirty="0"/>
              <a:t> 4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dirty="0"/>
              <a:t>=&gt;</a:t>
            </a:r>
          </a:p>
          <a:p>
            <a:r>
              <a:rPr lang="en" sz="1800" dirty="0"/>
              <a:t>Volumul de output este </a:t>
            </a:r>
            <a:r>
              <a:rPr lang="en" sz="1800" b="1" dirty="0"/>
              <a:t>[55x55x96]</a:t>
            </a:r>
          </a:p>
          <a:p>
            <a:pPr lvl="0" rtl="0">
              <a:spcBef>
                <a:spcPts val="0"/>
              </a:spcBef>
              <a:buNone/>
            </a:pPr>
            <a:endParaRPr lang="en" sz="1800" dirty="0"/>
          </a:p>
          <a:p>
            <a:pPr lv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Q: </a:t>
            </a:r>
            <a:r>
              <a:rPr lang="en-US" sz="1800" dirty="0">
                <a:solidFill>
                  <a:srgbClr val="0000FF"/>
                </a:solidFill>
              </a:rPr>
              <a:t>Care </a:t>
            </a:r>
            <a:r>
              <a:rPr lang="en-US" sz="1800" dirty="0" err="1">
                <a:solidFill>
                  <a:srgbClr val="0000FF"/>
                </a:solidFill>
              </a:rPr>
              <a:t>este</a:t>
            </a:r>
            <a:r>
              <a:rPr lang="en-US" sz="1800" dirty="0">
                <a:solidFill>
                  <a:srgbClr val="0000FF"/>
                </a:solidFill>
              </a:rPr>
              <a:t> </a:t>
            </a:r>
            <a:r>
              <a:rPr lang="en-US" sz="1800" dirty="0" err="1">
                <a:solidFill>
                  <a:srgbClr val="0000FF"/>
                </a:solidFill>
              </a:rPr>
              <a:t>numărul</a:t>
            </a:r>
            <a:r>
              <a:rPr lang="en-US" sz="1800" dirty="0">
                <a:solidFill>
                  <a:srgbClr val="0000FF"/>
                </a:solidFill>
              </a:rPr>
              <a:t> </a:t>
            </a:r>
            <a:r>
              <a:rPr lang="en-US" sz="1800" dirty="0" err="1">
                <a:solidFill>
                  <a:srgbClr val="0000FF"/>
                </a:solidFill>
              </a:rPr>
              <a:t>parametrilor</a:t>
            </a:r>
            <a:r>
              <a:rPr lang="en-US" sz="1800" dirty="0">
                <a:solidFill>
                  <a:srgbClr val="0000FF"/>
                </a:solidFill>
              </a:rPr>
              <a:t> din </a:t>
            </a:r>
            <a:r>
              <a:rPr lang="en-US" sz="1800" dirty="0" err="1">
                <a:solidFill>
                  <a:srgbClr val="0000FF"/>
                </a:solidFill>
              </a:rPr>
              <a:t>acest</a:t>
            </a:r>
            <a:r>
              <a:rPr lang="en-US" sz="1800" dirty="0">
                <a:solidFill>
                  <a:srgbClr val="0000FF"/>
                </a:solidFill>
              </a:rPr>
              <a:t> </a:t>
            </a:r>
            <a:r>
              <a:rPr lang="en-US" sz="1800" dirty="0" err="1">
                <a:solidFill>
                  <a:srgbClr val="0000FF"/>
                </a:solidFill>
              </a:rPr>
              <a:t>strat</a:t>
            </a:r>
            <a:r>
              <a:rPr lang="en" sz="1800" dirty="0">
                <a:solidFill>
                  <a:srgbClr val="0000FF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818842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Shape 807"/>
          <p:cNvSpPr txBox="1"/>
          <p:nvPr/>
        </p:nvSpPr>
        <p:spPr>
          <a:xfrm>
            <a:off x="64154" y="40224"/>
            <a:ext cx="7906800" cy="65339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800" dirty="0"/>
              <a:t>Studiu de caz: AlexNet</a:t>
            </a:r>
          </a:p>
        </p:txBody>
      </p:sp>
      <p:pic>
        <p:nvPicPr>
          <p:cNvPr id="808" name="Shape 8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1725" y="79300"/>
            <a:ext cx="5145048" cy="1720949"/>
          </a:xfrm>
          <a:prstGeom prst="rect">
            <a:avLst/>
          </a:prstGeom>
          <a:noFill/>
          <a:ln>
            <a:noFill/>
          </a:ln>
        </p:spPr>
      </p:pic>
      <p:sp>
        <p:nvSpPr>
          <p:cNvPr id="809" name="Shape 809"/>
          <p:cNvSpPr txBox="1"/>
          <p:nvPr/>
        </p:nvSpPr>
        <p:spPr>
          <a:xfrm>
            <a:off x="185125" y="614200"/>
            <a:ext cx="3474900" cy="490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i="1" dirty="0"/>
              <a:t>[Krizhevsky et al. 2012]</a:t>
            </a:r>
          </a:p>
        </p:txBody>
      </p:sp>
      <p:sp>
        <p:nvSpPr>
          <p:cNvPr id="810" name="Shape 810"/>
          <p:cNvSpPr txBox="1"/>
          <p:nvPr/>
        </p:nvSpPr>
        <p:spPr>
          <a:xfrm>
            <a:off x="185125" y="1832436"/>
            <a:ext cx="8428499" cy="301310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/>
              <a:t>Input: </a:t>
            </a:r>
            <a:r>
              <a:rPr lang="en-US" sz="1800" dirty="0" err="1"/>
              <a:t>imagini</a:t>
            </a:r>
            <a:r>
              <a:rPr lang="en-US" sz="1800" dirty="0"/>
              <a:t> de </a:t>
            </a:r>
            <a:r>
              <a:rPr lang="en" sz="1800" dirty="0"/>
              <a:t>227x227x3</a:t>
            </a:r>
          </a:p>
          <a:p>
            <a:pPr lvl="0" rtl="0">
              <a:spcBef>
                <a:spcPts val="0"/>
              </a:spcBef>
              <a:buNone/>
            </a:pPr>
            <a:endParaRPr sz="1800" dirty="0"/>
          </a:p>
          <a:p>
            <a:pPr lvl="0" rtl="0">
              <a:spcBef>
                <a:spcPts val="0"/>
              </a:spcBef>
              <a:buNone/>
            </a:pPr>
            <a:r>
              <a:rPr lang="en-US" sz="1800" b="1" dirty="0" err="1"/>
              <a:t>Primul</a:t>
            </a:r>
            <a:r>
              <a:rPr lang="en-US" sz="1800" b="1" dirty="0"/>
              <a:t> </a:t>
            </a:r>
            <a:r>
              <a:rPr lang="en-US" sz="1800" b="1" dirty="0" err="1"/>
              <a:t>strat</a:t>
            </a:r>
            <a:r>
              <a:rPr lang="en-US" sz="1800" b="1" dirty="0"/>
              <a:t> </a:t>
            </a:r>
            <a:r>
              <a:rPr lang="en" sz="1800" dirty="0"/>
              <a:t>(CONV1): 96 </a:t>
            </a:r>
            <a:r>
              <a:rPr lang="en-US" sz="1800" dirty="0" err="1"/>
              <a:t>filtre</a:t>
            </a:r>
            <a:r>
              <a:rPr lang="en-US" sz="1800" dirty="0"/>
              <a:t> de </a:t>
            </a:r>
            <a:r>
              <a:rPr lang="en" sz="1800" dirty="0"/>
              <a:t>11x11</a:t>
            </a:r>
            <a:r>
              <a:rPr lang="en-US" sz="1800" dirty="0"/>
              <a:t>, </a:t>
            </a:r>
            <a:r>
              <a:rPr lang="en-US" sz="1800" dirty="0" err="1"/>
              <a:t>aplicate</a:t>
            </a:r>
            <a:r>
              <a:rPr lang="en-US" sz="1800" dirty="0"/>
              <a:t> cu stride</a:t>
            </a:r>
            <a:r>
              <a:rPr lang="en" sz="1800" dirty="0"/>
              <a:t> 4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dirty="0"/>
              <a:t>=&gt;</a:t>
            </a:r>
          </a:p>
          <a:p>
            <a:r>
              <a:rPr lang="en" sz="1800" dirty="0"/>
              <a:t>Volumul de output este </a:t>
            </a:r>
            <a:r>
              <a:rPr lang="en" sz="1800" b="1" dirty="0"/>
              <a:t>[55x55x96]</a:t>
            </a:r>
          </a:p>
          <a:p>
            <a:r>
              <a:rPr lang="en" sz="1800" dirty="0"/>
              <a:t>Parametrii: (11*11*3)*96 = </a:t>
            </a:r>
            <a:r>
              <a:rPr lang="en" sz="1800" b="1" dirty="0"/>
              <a:t>35K</a:t>
            </a:r>
          </a:p>
        </p:txBody>
      </p:sp>
    </p:spTree>
    <p:extLst>
      <p:ext uri="{BB962C8B-B14F-4D97-AF65-F5344CB8AC3E}">
        <p14:creationId xmlns:p14="http://schemas.microsoft.com/office/powerpoint/2010/main" val="36945718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/>
          <p:nvPr/>
        </p:nvSpPr>
        <p:spPr>
          <a:xfrm>
            <a:off x="1066450" y="1618460"/>
            <a:ext cx="956400" cy="2757900"/>
          </a:xfrm>
          <a:prstGeom prst="cube">
            <a:avLst>
              <a:gd name="adj" fmla="val 77711"/>
            </a:avLst>
          </a:prstGeom>
          <a:solidFill>
            <a:srgbClr val="F4CCCC">
              <a:alpha val="51920"/>
            </a:srgbClr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6" name="Shape 166"/>
          <p:cNvSpPr txBox="1"/>
          <p:nvPr/>
        </p:nvSpPr>
        <p:spPr>
          <a:xfrm>
            <a:off x="1602875" y="3918460"/>
            <a:ext cx="491700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32</a:t>
            </a:r>
          </a:p>
        </p:txBody>
      </p:sp>
      <p:sp>
        <p:nvSpPr>
          <p:cNvPr id="167" name="Shape 167"/>
          <p:cNvSpPr txBox="1"/>
          <p:nvPr/>
        </p:nvSpPr>
        <p:spPr>
          <a:xfrm>
            <a:off x="2022850" y="2377185"/>
            <a:ext cx="491700" cy="28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32</a:t>
            </a:r>
          </a:p>
        </p:txBody>
      </p:sp>
      <p:sp>
        <p:nvSpPr>
          <p:cNvPr id="168" name="Shape 168"/>
          <p:cNvSpPr txBox="1"/>
          <p:nvPr/>
        </p:nvSpPr>
        <p:spPr>
          <a:xfrm>
            <a:off x="1008462" y="4310092"/>
            <a:ext cx="491700" cy="182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</a:t>
            </a:r>
          </a:p>
        </p:txBody>
      </p:sp>
      <p:sp>
        <p:nvSpPr>
          <p:cNvPr id="169" name="Shape 169"/>
          <p:cNvSpPr txBox="1"/>
          <p:nvPr/>
        </p:nvSpPr>
        <p:spPr>
          <a:xfrm>
            <a:off x="0" y="26277"/>
            <a:ext cx="9144000" cy="656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 dirty="0"/>
              <a:t>Stratul convoluțional</a:t>
            </a:r>
          </a:p>
        </p:txBody>
      </p:sp>
      <p:sp>
        <p:nvSpPr>
          <p:cNvPr id="170" name="Shape 170"/>
          <p:cNvSpPr/>
          <p:nvPr/>
        </p:nvSpPr>
        <p:spPr>
          <a:xfrm>
            <a:off x="4145900" y="2497435"/>
            <a:ext cx="282299" cy="813899"/>
          </a:xfrm>
          <a:prstGeom prst="cube">
            <a:avLst>
              <a:gd name="adj" fmla="val 53382"/>
            </a:avLst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1" name="Shape 171"/>
          <p:cNvSpPr txBox="1"/>
          <p:nvPr/>
        </p:nvSpPr>
        <p:spPr>
          <a:xfrm>
            <a:off x="3920100" y="1817785"/>
            <a:ext cx="2115600" cy="352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5x5x</a:t>
            </a:r>
            <a:r>
              <a:rPr lang="en" sz="2400">
                <a:solidFill>
                  <a:srgbClr val="0000FF"/>
                </a:solidFill>
              </a:rPr>
              <a:t>3</a:t>
            </a:r>
            <a:r>
              <a:rPr lang="en" sz="2400"/>
              <a:t> filter</a:t>
            </a:r>
          </a:p>
        </p:txBody>
      </p:sp>
      <p:sp>
        <p:nvSpPr>
          <p:cNvPr id="172" name="Shape 172"/>
          <p:cNvSpPr txBox="1"/>
          <p:nvPr/>
        </p:nvSpPr>
        <p:spPr>
          <a:xfrm>
            <a:off x="751225" y="1036710"/>
            <a:ext cx="3350100" cy="474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32x32x</a:t>
            </a:r>
            <a:r>
              <a:rPr lang="en" sz="2400">
                <a:solidFill>
                  <a:srgbClr val="0000FF"/>
                </a:solidFill>
              </a:rPr>
              <a:t>3</a:t>
            </a:r>
            <a:r>
              <a:rPr lang="en" sz="2400"/>
              <a:t> image</a:t>
            </a:r>
          </a:p>
        </p:txBody>
      </p:sp>
      <p:sp>
        <p:nvSpPr>
          <p:cNvPr id="173" name="Shape 173"/>
          <p:cNvSpPr txBox="1"/>
          <p:nvPr/>
        </p:nvSpPr>
        <p:spPr>
          <a:xfrm>
            <a:off x="4838697" y="2529299"/>
            <a:ext cx="3753510" cy="12906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b="1" dirty="0"/>
              <a:t>Aplicăm convoluția </a:t>
            </a:r>
            <a:r>
              <a:rPr lang="en" sz="1800" dirty="0"/>
              <a:t>filtrului peste imagine, i.e. trecem filtrul peste imagine calculând produsul scalar în fiecare poziție</a:t>
            </a:r>
          </a:p>
        </p:txBody>
      </p:sp>
      <p:sp>
        <p:nvSpPr>
          <p:cNvPr id="174" name="Shape 174"/>
          <p:cNvSpPr txBox="1"/>
          <p:nvPr/>
        </p:nvSpPr>
        <p:spPr>
          <a:xfrm>
            <a:off x="3317611" y="669717"/>
            <a:ext cx="3828573" cy="72192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Filterele au întotdeauna aceeași adâncime cu volumul de input</a:t>
            </a:r>
          </a:p>
        </p:txBody>
      </p:sp>
      <p:cxnSp>
        <p:nvCxnSpPr>
          <p:cNvPr id="175" name="Shape 175"/>
          <p:cNvCxnSpPr/>
          <p:nvPr/>
        </p:nvCxnSpPr>
        <p:spPr>
          <a:xfrm>
            <a:off x="4738413" y="1391638"/>
            <a:ext cx="0" cy="535265"/>
          </a:xfrm>
          <a:prstGeom prst="straightConnector1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76" name="Shape 176"/>
          <p:cNvCxnSpPr/>
          <p:nvPr/>
        </p:nvCxnSpPr>
        <p:spPr>
          <a:xfrm flipH="1">
            <a:off x="2014092" y="910897"/>
            <a:ext cx="1294760" cy="262765"/>
          </a:xfrm>
          <a:prstGeom prst="straightConnector1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6" name="Shape 143"/>
          <p:cNvSpPr txBox="1"/>
          <p:nvPr/>
        </p:nvSpPr>
        <p:spPr>
          <a:xfrm>
            <a:off x="1974580" y="3946070"/>
            <a:ext cx="2016899" cy="12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lățime</a:t>
            </a:r>
          </a:p>
        </p:txBody>
      </p:sp>
      <p:sp>
        <p:nvSpPr>
          <p:cNvPr id="37" name="Shape 144"/>
          <p:cNvSpPr txBox="1"/>
          <p:nvPr/>
        </p:nvSpPr>
        <p:spPr>
          <a:xfrm>
            <a:off x="2394555" y="2404366"/>
            <a:ext cx="2016899" cy="12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înălțime</a:t>
            </a:r>
          </a:p>
        </p:txBody>
      </p:sp>
      <p:sp>
        <p:nvSpPr>
          <p:cNvPr id="38" name="Shape 145"/>
          <p:cNvSpPr txBox="1"/>
          <p:nvPr/>
        </p:nvSpPr>
        <p:spPr>
          <a:xfrm>
            <a:off x="1261605" y="4340234"/>
            <a:ext cx="4407299" cy="12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adâncime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0" grpId="0" animBg="1"/>
      <p:bldP spid="171" grpId="0"/>
      <p:bldP spid="173" grpId="0"/>
      <p:bldP spid="174" grpId="0"/>
      <p:bldP spid="36" grpId="0"/>
      <p:bldP spid="37" grpId="0"/>
      <p:bldP spid="38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Shape 807"/>
          <p:cNvSpPr txBox="1"/>
          <p:nvPr/>
        </p:nvSpPr>
        <p:spPr>
          <a:xfrm>
            <a:off x="64154" y="40224"/>
            <a:ext cx="7906800" cy="65339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800" dirty="0"/>
              <a:t>Studiu de caz: AlexNet</a:t>
            </a:r>
          </a:p>
        </p:txBody>
      </p:sp>
      <p:pic>
        <p:nvPicPr>
          <p:cNvPr id="808" name="Shape 8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1725" y="79300"/>
            <a:ext cx="5145048" cy="1720949"/>
          </a:xfrm>
          <a:prstGeom prst="rect">
            <a:avLst/>
          </a:prstGeom>
          <a:noFill/>
          <a:ln>
            <a:noFill/>
          </a:ln>
        </p:spPr>
      </p:pic>
      <p:sp>
        <p:nvSpPr>
          <p:cNvPr id="809" name="Shape 809"/>
          <p:cNvSpPr txBox="1"/>
          <p:nvPr/>
        </p:nvSpPr>
        <p:spPr>
          <a:xfrm>
            <a:off x="185125" y="614200"/>
            <a:ext cx="3474900" cy="490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i="1" dirty="0"/>
              <a:t>[Krizhevsky et al. 2012]</a:t>
            </a:r>
          </a:p>
        </p:txBody>
      </p:sp>
      <p:sp>
        <p:nvSpPr>
          <p:cNvPr id="810" name="Shape 810"/>
          <p:cNvSpPr txBox="1"/>
          <p:nvPr/>
        </p:nvSpPr>
        <p:spPr>
          <a:xfrm>
            <a:off x="185125" y="1832436"/>
            <a:ext cx="8428499" cy="301310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/>
              <a:t>Input: </a:t>
            </a:r>
            <a:r>
              <a:rPr lang="en-US" sz="1800" dirty="0" err="1"/>
              <a:t>imagini</a:t>
            </a:r>
            <a:r>
              <a:rPr lang="en-US" sz="1800" dirty="0"/>
              <a:t> de </a:t>
            </a:r>
            <a:r>
              <a:rPr lang="en" sz="1800" dirty="0"/>
              <a:t>227x227x3</a:t>
            </a:r>
          </a:p>
          <a:p>
            <a:r>
              <a:rPr lang="en" sz="1800" dirty="0"/>
              <a:t>CONV1: 55x55x96</a:t>
            </a:r>
          </a:p>
          <a:p>
            <a:pPr lvl="0" rtl="0">
              <a:spcBef>
                <a:spcPts val="0"/>
              </a:spcBef>
              <a:buNone/>
            </a:pPr>
            <a:endParaRPr sz="1800" dirty="0"/>
          </a:p>
          <a:p>
            <a:pPr lvl="0" rtl="0">
              <a:spcBef>
                <a:spcPts val="0"/>
              </a:spcBef>
              <a:buNone/>
            </a:pPr>
            <a:r>
              <a:rPr lang="en-US" sz="1800" b="1" dirty="0"/>
              <a:t>Al </a:t>
            </a:r>
            <a:r>
              <a:rPr lang="en-US" sz="1800" b="1" dirty="0" err="1"/>
              <a:t>doilea</a:t>
            </a:r>
            <a:r>
              <a:rPr lang="en-US" sz="1800" b="1" dirty="0"/>
              <a:t> </a:t>
            </a:r>
            <a:r>
              <a:rPr lang="en-US" sz="1800" b="1" dirty="0" err="1"/>
              <a:t>strat</a:t>
            </a:r>
            <a:r>
              <a:rPr lang="en-US" sz="1800" b="1" dirty="0"/>
              <a:t> </a:t>
            </a:r>
            <a:r>
              <a:rPr lang="en" sz="1800" dirty="0"/>
              <a:t>(POOL1): filtre de 3x3 aplicate </a:t>
            </a:r>
            <a:r>
              <a:rPr lang="en-US" sz="1800" dirty="0"/>
              <a:t>cu stride</a:t>
            </a:r>
            <a:r>
              <a:rPr lang="en" sz="1800" dirty="0"/>
              <a:t> 2</a:t>
            </a:r>
          </a:p>
          <a:p>
            <a:pPr lvl="0" rtl="0">
              <a:spcBef>
                <a:spcPts val="0"/>
              </a:spcBef>
              <a:buNone/>
            </a:pPr>
            <a:endParaRPr lang="en" sz="1800" dirty="0"/>
          </a:p>
          <a:p>
            <a:pPr lvl="0"/>
            <a:r>
              <a:rPr lang="en" sz="1800" dirty="0">
                <a:solidFill>
                  <a:srgbClr val="0000FF"/>
                </a:solidFill>
              </a:rPr>
              <a:t>Q: </a:t>
            </a:r>
            <a:r>
              <a:rPr lang="en-US" sz="1800" dirty="0">
                <a:solidFill>
                  <a:srgbClr val="0000FF"/>
                </a:solidFill>
              </a:rPr>
              <a:t>Care </a:t>
            </a:r>
            <a:r>
              <a:rPr lang="en-US" sz="1800" dirty="0" err="1">
                <a:solidFill>
                  <a:srgbClr val="0000FF"/>
                </a:solidFill>
              </a:rPr>
              <a:t>este</a:t>
            </a:r>
            <a:r>
              <a:rPr lang="en-US" sz="1800" dirty="0">
                <a:solidFill>
                  <a:srgbClr val="0000FF"/>
                </a:solidFill>
              </a:rPr>
              <a:t> </a:t>
            </a:r>
            <a:r>
              <a:rPr lang="en-US" sz="1800" dirty="0" err="1">
                <a:solidFill>
                  <a:srgbClr val="0000FF"/>
                </a:solidFill>
              </a:rPr>
              <a:t>mărimea</a:t>
            </a:r>
            <a:r>
              <a:rPr lang="en-US" sz="1800" dirty="0">
                <a:solidFill>
                  <a:srgbClr val="0000FF"/>
                </a:solidFill>
              </a:rPr>
              <a:t> </a:t>
            </a:r>
            <a:r>
              <a:rPr lang="en-US" sz="1800" dirty="0" err="1">
                <a:solidFill>
                  <a:srgbClr val="0000FF"/>
                </a:solidFill>
              </a:rPr>
              <a:t>volumului</a:t>
            </a:r>
            <a:r>
              <a:rPr lang="en-US" sz="1800" dirty="0">
                <a:solidFill>
                  <a:srgbClr val="0000FF"/>
                </a:solidFill>
              </a:rPr>
              <a:t> de output</a:t>
            </a:r>
            <a:r>
              <a:rPr lang="en" sz="1800" dirty="0">
                <a:solidFill>
                  <a:srgbClr val="0000FF"/>
                </a:solidFill>
              </a:rPr>
              <a:t>? Hint: (55-3) / 2 + 1 = 27</a:t>
            </a:r>
          </a:p>
        </p:txBody>
      </p:sp>
    </p:spTree>
    <p:extLst>
      <p:ext uri="{BB962C8B-B14F-4D97-AF65-F5344CB8AC3E}">
        <p14:creationId xmlns:p14="http://schemas.microsoft.com/office/powerpoint/2010/main" val="3133679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Shape 807"/>
          <p:cNvSpPr txBox="1"/>
          <p:nvPr/>
        </p:nvSpPr>
        <p:spPr>
          <a:xfrm>
            <a:off x="64154" y="40224"/>
            <a:ext cx="7906800" cy="65339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800" dirty="0"/>
              <a:t>Studiu de caz: AlexNet</a:t>
            </a:r>
          </a:p>
        </p:txBody>
      </p:sp>
      <p:pic>
        <p:nvPicPr>
          <p:cNvPr id="808" name="Shape 8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1725" y="79300"/>
            <a:ext cx="5145048" cy="1720949"/>
          </a:xfrm>
          <a:prstGeom prst="rect">
            <a:avLst/>
          </a:prstGeom>
          <a:noFill/>
          <a:ln>
            <a:noFill/>
          </a:ln>
        </p:spPr>
      </p:pic>
      <p:sp>
        <p:nvSpPr>
          <p:cNvPr id="809" name="Shape 809"/>
          <p:cNvSpPr txBox="1"/>
          <p:nvPr/>
        </p:nvSpPr>
        <p:spPr>
          <a:xfrm>
            <a:off x="185125" y="614200"/>
            <a:ext cx="3474900" cy="490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i="1" dirty="0"/>
              <a:t>[Krizhevsky et al. 2012]</a:t>
            </a:r>
          </a:p>
        </p:txBody>
      </p:sp>
      <p:sp>
        <p:nvSpPr>
          <p:cNvPr id="810" name="Shape 810"/>
          <p:cNvSpPr txBox="1"/>
          <p:nvPr/>
        </p:nvSpPr>
        <p:spPr>
          <a:xfrm>
            <a:off x="185125" y="1832436"/>
            <a:ext cx="8428499" cy="301310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/>
              <a:t>Input: </a:t>
            </a:r>
            <a:r>
              <a:rPr lang="en-US" sz="1800" dirty="0" err="1"/>
              <a:t>imagini</a:t>
            </a:r>
            <a:r>
              <a:rPr lang="en-US" sz="1800" dirty="0"/>
              <a:t> de </a:t>
            </a:r>
            <a:r>
              <a:rPr lang="en" sz="1800" dirty="0"/>
              <a:t>227x227x3</a:t>
            </a:r>
          </a:p>
          <a:p>
            <a:r>
              <a:rPr lang="en" sz="1800" dirty="0"/>
              <a:t>CONV1: 55x55x96</a:t>
            </a:r>
          </a:p>
          <a:p>
            <a:pPr lvl="0" rtl="0">
              <a:spcBef>
                <a:spcPts val="0"/>
              </a:spcBef>
              <a:buNone/>
            </a:pPr>
            <a:endParaRPr sz="1800" dirty="0"/>
          </a:p>
          <a:p>
            <a:pPr lvl="0" rtl="0">
              <a:spcBef>
                <a:spcPts val="0"/>
              </a:spcBef>
              <a:buNone/>
            </a:pPr>
            <a:r>
              <a:rPr lang="en-US" sz="1800" b="1" dirty="0"/>
              <a:t>Al </a:t>
            </a:r>
            <a:r>
              <a:rPr lang="en-US" sz="1800" b="1" dirty="0" err="1"/>
              <a:t>doilea</a:t>
            </a:r>
            <a:r>
              <a:rPr lang="en-US" sz="1800" b="1" dirty="0"/>
              <a:t> </a:t>
            </a:r>
            <a:r>
              <a:rPr lang="en-US" sz="1800" b="1" dirty="0" err="1"/>
              <a:t>strat</a:t>
            </a:r>
            <a:r>
              <a:rPr lang="en-US" sz="1800" b="1" dirty="0"/>
              <a:t> </a:t>
            </a:r>
            <a:r>
              <a:rPr lang="en" sz="1800" dirty="0"/>
              <a:t>(POOL1): filtre de 3x3 aplicate </a:t>
            </a:r>
            <a:r>
              <a:rPr lang="en-US" sz="1800" dirty="0"/>
              <a:t>cu stride</a:t>
            </a:r>
            <a:r>
              <a:rPr lang="en" sz="1800" dirty="0"/>
              <a:t> 2</a:t>
            </a:r>
          </a:p>
          <a:p>
            <a:r>
              <a:rPr lang="en" sz="1800" dirty="0"/>
              <a:t>Volumul de output este </a:t>
            </a:r>
            <a:r>
              <a:rPr lang="en" sz="1800" b="1" dirty="0"/>
              <a:t>[27x27x96]</a:t>
            </a:r>
          </a:p>
          <a:p>
            <a:pPr lvl="0" rtl="0">
              <a:spcBef>
                <a:spcPts val="0"/>
              </a:spcBef>
              <a:buNone/>
            </a:pPr>
            <a:endParaRPr lang="en" sz="1800" dirty="0"/>
          </a:p>
          <a:p>
            <a:pPr lvl="0"/>
            <a:r>
              <a:rPr lang="en" sz="1800" dirty="0">
                <a:solidFill>
                  <a:srgbClr val="0000FF"/>
                </a:solidFill>
              </a:rPr>
              <a:t>Q: </a:t>
            </a:r>
            <a:r>
              <a:rPr lang="en-US" sz="1800" dirty="0">
                <a:solidFill>
                  <a:srgbClr val="0000FF"/>
                </a:solidFill>
              </a:rPr>
              <a:t>Care </a:t>
            </a:r>
            <a:r>
              <a:rPr lang="en-US" sz="1800" dirty="0" err="1">
                <a:solidFill>
                  <a:srgbClr val="0000FF"/>
                </a:solidFill>
              </a:rPr>
              <a:t>este</a:t>
            </a:r>
            <a:r>
              <a:rPr lang="en-US" sz="1800" dirty="0">
                <a:solidFill>
                  <a:srgbClr val="0000FF"/>
                </a:solidFill>
              </a:rPr>
              <a:t> </a:t>
            </a:r>
            <a:r>
              <a:rPr lang="en-US" sz="1800" dirty="0" err="1">
                <a:solidFill>
                  <a:srgbClr val="0000FF"/>
                </a:solidFill>
              </a:rPr>
              <a:t>numărul</a:t>
            </a:r>
            <a:r>
              <a:rPr lang="en-US" sz="1800" dirty="0">
                <a:solidFill>
                  <a:srgbClr val="0000FF"/>
                </a:solidFill>
              </a:rPr>
              <a:t> </a:t>
            </a:r>
            <a:r>
              <a:rPr lang="en-US" sz="1800" dirty="0" err="1">
                <a:solidFill>
                  <a:srgbClr val="0000FF"/>
                </a:solidFill>
              </a:rPr>
              <a:t>parametrilor</a:t>
            </a:r>
            <a:r>
              <a:rPr lang="en-US" sz="1800" dirty="0">
                <a:solidFill>
                  <a:srgbClr val="0000FF"/>
                </a:solidFill>
              </a:rPr>
              <a:t> din </a:t>
            </a:r>
            <a:r>
              <a:rPr lang="en-US" sz="1800" dirty="0" err="1">
                <a:solidFill>
                  <a:srgbClr val="0000FF"/>
                </a:solidFill>
              </a:rPr>
              <a:t>acest</a:t>
            </a:r>
            <a:r>
              <a:rPr lang="en-US" sz="1800" dirty="0">
                <a:solidFill>
                  <a:srgbClr val="0000FF"/>
                </a:solidFill>
              </a:rPr>
              <a:t> </a:t>
            </a:r>
            <a:r>
              <a:rPr lang="en-US" sz="1800" dirty="0" err="1">
                <a:solidFill>
                  <a:srgbClr val="0000FF"/>
                </a:solidFill>
              </a:rPr>
              <a:t>strat</a:t>
            </a:r>
            <a:r>
              <a:rPr lang="en" sz="1800" dirty="0">
                <a:solidFill>
                  <a:srgbClr val="0000FF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26577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Shape 807"/>
          <p:cNvSpPr txBox="1"/>
          <p:nvPr/>
        </p:nvSpPr>
        <p:spPr>
          <a:xfrm>
            <a:off x="64154" y="40224"/>
            <a:ext cx="7906800" cy="65339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800" dirty="0"/>
              <a:t>Studiu de caz: AlexNet</a:t>
            </a:r>
          </a:p>
        </p:txBody>
      </p:sp>
      <p:pic>
        <p:nvPicPr>
          <p:cNvPr id="808" name="Shape 8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1725" y="79300"/>
            <a:ext cx="5145048" cy="1720949"/>
          </a:xfrm>
          <a:prstGeom prst="rect">
            <a:avLst/>
          </a:prstGeom>
          <a:noFill/>
          <a:ln>
            <a:noFill/>
          </a:ln>
        </p:spPr>
      </p:pic>
      <p:sp>
        <p:nvSpPr>
          <p:cNvPr id="809" name="Shape 809"/>
          <p:cNvSpPr txBox="1"/>
          <p:nvPr/>
        </p:nvSpPr>
        <p:spPr>
          <a:xfrm>
            <a:off x="185125" y="614200"/>
            <a:ext cx="3474900" cy="490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i="1" dirty="0"/>
              <a:t>[Krizhevsky et al. 2012]</a:t>
            </a:r>
          </a:p>
        </p:txBody>
      </p:sp>
      <p:sp>
        <p:nvSpPr>
          <p:cNvPr id="810" name="Shape 810"/>
          <p:cNvSpPr txBox="1"/>
          <p:nvPr/>
        </p:nvSpPr>
        <p:spPr>
          <a:xfrm>
            <a:off x="185125" y="1832436"/>
            <a:ext cx="8428499" cy="301310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/>
              <a:t>Input: </a:t>
            </a:r>
            <a:r>
              <a:rPr lang="en-US" sz="1800" dirty="0" err="1"/>
              <a:t>imagini</a:t>
            </a:r>
            <a:r>
              <a:rPr lang="en-US" sz="1800" dirty="0"/>
              <a:t> de </a:t>
            </a:r>
            <a:r>
              <a:rPr lang="en" sz="1800" dirty="0"/>
              <a:t>227x227x3</a:t>
            </a:r>
          </a:p>
          <a:p>
            <a:r>
              <a:rPr lang="en" sz="1800" dirty="0"/>
              <a:t>CONV1: 55x55x96</a:t>
            </a:r>
          </a:p>
          <a:p>
            <a:pPr lvl="0" rtl="0">
              <a:spcBef>
                <a:spcPts val="0"/>
              </a:spcBef>
              <a:buNone/>
            </a:pPr>
            <a:endParaRPr sz="1800" dirty="0"/>
          </a:p>
          <a:p>
            <a:pPr lvl="0" rtl="0">
              <a:spcBef>
                <a:spcPts val="0"/>
              </a:spcBef>
              <a:buNone/>
            </a:pPr>
            <a:r>
              <a:rPr lang="en-US" sz="1800" b="1" dirty="0"/>
              <a:t>Al </a:t>
            </a:r>
            <a:r>
              <a:rPr lang="en-US" sz="1800" b="1" dirty="0" err="1"/>
              <a:t>doilea</a:t>
            </a:r>
            <a:r>
              <a:rPr lang="en-US" sz="1800" b="1" dirty="0"/>
              <a:t> </a:t>
            </a:r>
            <a:r>
              <a:rPr lang="en-US" sz="1800" b="1" dirty="0" err="1"/>
              <a:t>strat</a:t>
            </a:r>
            <a:r>
              <a:rPr lang="en-US" sz="1800" b="1" dirty="0"/>
              <a:t> </a:t>
            </a:r>
            <a:r>
              <a:rPr lang="en" sz="1800" dirty="0"/>
              <a:t>(POOL1): filtre de 3x3 aplicate </a:t>
            </a:r>
            <a:r>
              <a:rPr lang="en-US" sz="1800" dirty="0"/>
              <a:t>cu stride</a:t>
            </a:r>
            <a:r>
              <a:rPr lang="en" sz="1800" dirty="0"/>
              <a:t> 2</a:t>
            </a:r>
          </a:p>
          <a:p>
            <a:r>
              <a:rPr lang="en" sz="1800" dirty="0"/>
              <a:t>Volumul de output este </a:t>
            </a:r>
            <a:r>
              <a:rPr lang="en" sz="1800" b="1" dirty="0"/>
              <a:t>[27x27x96]</a:t>
            </a:r>
          </a:p>
          <a:p>
            <a:r>
              <a:rPr lang="en" sz="1800" dirty="0"/>
              <a:t>Parametrii: </a:t>
            </a:r>
            <a:r>
              <a:rPr lang="en" sz="1800" b="1" dirty="0"/>
              <a:t>0</a:t>
            </a:r>
          </a:p>
          <a:p>
            <a:pPr lvl="0" rtl="0">
              <a:spcBef>
                <a:spcPts val="0"/>
              </a:spcBef>
              <a:buNone/>
            </a:pPr>
            <a:endParaRPr lang="en" sz="1800" dirty="0"/>
          </a:p>
        </p:txBody>
      </p:sp>
    </p:spTree>
    <p:extLst>
      <p:ext uri="{BB962C8B-B14F-4D97-AF65-F5344CB8AC3E}">
        <p14:creationId xmlns:p14="http://schemas.microsoft.com/office/powerpoint/2010/main" val="119881513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Shape 807"/>
          <p:cNvSpPr txBox="1"/>
          <p:nvPr/>
        </p:nvSpPr>
        <p:spPr>
          <a:xfrm>
            <a:off x="64154" y="40224"/>
            <a:ext cx="7906800" cy="65339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800" dirty="0"/>
              <a:t>Studiu de caz: AlexNet</a:t>
            </a:r>
          </a:p>
        </p:txBody>
      </p:sp>
      <p:pic>
        <p:nvPicPr>
          <p:cNvPr id="808" name="Shape 8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1725" y="79300"/>
            <a:ext cx="5145048" cy="1720949"/>
          </a:xfrm>
          <a:prstGeom prst="rect">
            <a:avLst/>
          </a:prstGeom>
          <a:noFill/>
          <a:ln>
            <a:noFill/>
          </a:ln>
        </p:spPr>
      </p:pic>
      <p:sp>
        <p:nvSpPr>
          <p:cNvPr id="809" name="Shape 809"/>
          <p:cNvSpPr txBox="1"/>
          <p:nvPr/>
        </p:nvSpPr>
        <p:spPr>
          <a:xfrm>
            <a:off x="185125" y="614200"/>
            <a:ext cx="3474900" cy="490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i="1" dirty="0"/>
              <a:t>[Krizhevsky et al. 2012]</a:t>
            </a:r>
          </a:p>
        </p:txBody>
      </p:sp>
      <p:sp>
        <p:nvSpPr>
          <p:cNvPr id="810" name="Shape 810"/>
          <p:cNvSpPr txBox="1"/>
          <p:nvPr/>
        </p:nvSpPr>
        <p:spPr>
          <a:xfrm>
            <a:off x="185125" y="1832436"/>
            <a:ext cx="8428499" cy="301310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/>
              <a:t>Input: </a:t>
            </a:r>
            <a:r>
              <a:rPr lang="en-US" sz="1800" dirty="0" err="1"/>
              <a:t>imagini</a:t>
            </a:r>
            <a:r>
              <a:rPr lang="en-US" sz="1800" dirty="0"/>
              <a:t> de </a:t>
            </a:r>
            <a:r>
              <a:rPr lang="en" sz="1800" dirty="0"/>
              <a:t>227x227x3</a:t>
            </a:r>
          </a:p>
          <a:p>
            <a:r>
              <a:rPr lang="en" sz="1800" dirty="0"/>
              <a:t>CONV1: 55x55x96</a:t>
            </a:r>
          </a:p>
          <a:p>
            <a:r>
              <a:rPr lang="en" sz="1800" dirty="0"/>
              <a:t>POOL1: 27x27x96</a:t>
            </a:r>
          </a:p>
          <a:p>
            <a:pPr lvl="0" rtl="0">
              <a:spcBef>
                <a:spcPts val="0"/>
              </a:spcBef>
              <a:buNone/>
            </a:pPr>
            <a:r>
              <a:rPr lang="mr-IN" sz="1800" dirty="0"/>
              <a:t>…</a:t>
            </a:r>
            <a:endParaRPr lang="en" sz="1800" dirty="0"/>
          </a:p>
        </p:txBody>
      </p:sp>
    </p:spTree>
    <p:extLst>
      <p:ext uri="{BB962C8B-B14F-4D97-AF65-F5344CB8AC3E}">
        <p14:creationId xmlns:p14="http://schemas.microsoft.com/office/powerpoint/2010/main" val="88979758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Shape 807"/>
          <p:cNvSpPr txBox="1"/>
          <p:nvPr/>
        </p:nvSpPr>
        <p:spPr>
          <a:xfrm>
            <a:off x="64154" y="40224"/>
            <a:ext cx="7906800" cy="65339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800" dirty="0"/>
              <a:t>Studiu de caz: AlexNet</a:t>
            </a:r>
          </a:p>
        </p:txBody>
      </p:sp>
      <p:pic>
        <p:nvPicPr>
          <p:cNvPr id="808" name="Shape 8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1725" y="79300"/>
            <a:ext cx="5145048" cy="1720949"/>
          </a:xfrm>
          <a:prstGeom prst="rect">
            <a:avLst/>
          </a:prstGeom>
          <a:noFill/>
          <a:ln>
            <a:noFill/>
          </a:ln>
        </p:spPr>
      </p:pic>
      <p:sp>
        <p:nvSpPr>
          <p:cNvPr id="809" name="Shape 809"/>
          <p:cNvSpPr txBox="1"/>
          <p:nvPr/>
        </p:nvSpPr>
        <p:spPr>
          <a:xfrm>
            <a:off x="185125" y="614200"/>
            <a:ext cx="3474900" cy="490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i="1" dirty="0"/>
              <a:t>[Krizhevsky et al. 2012]</a:t>
            </a:r>
          </a:p>
        </p:txBody>
      </p:sp>
      <p:sp>
        <p:nvSpPr>
          <p:cNvPr id="6" name="Shape 873"/>
          <p:cNvSpPr txBox="1"/>
          <p:nvPr/>
        </p:nvSpPr>
        <p:spPr>
          <a:xfrm>
            <a:off x="93200" y="1241574"/>
            <a:ext cx="8428499" cy="342627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1500" dirty="0"/>
              <a:t>Arhitectura completă AlexNet: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500" dirty="0"/>
              <a:t>[227x227x3] INPUT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500" dirty="0"/>
              <a:t>[55x55x96] </a:t>
            </a:r>
            <a:r>
              <a:rPr lang="en" sz="1500" dirty="0">
                <a:solidFill>
                  <a:srgbClr val="FF0000"/>
                </a:solidFill>
              </a:rPr>
              <a:t>CONV1</a:t>
            </a:r>
            <a:r>
              <a:rPr lang="en" sz="1500" dirty="0"/>
              <a:t>: 96 filtre de 11x11 cu stride 4, fără bordură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500" dirty="0"/>
              <a:t>[27x27x96] </a:t>
            </a:r>
            <a:r>
              <a:rPr lang="en" sz="1500" dirty="0">
                <a:solidFill>
                  <a:srgbClr val="0000FF"/>
                </a:solidFill>
              </a:rPr>
              <a:t>MAX POOL1</a:t>
            </a:r>
            <a:r>
              <a:rPr lang="en" sz="1500" dirty="0"/>
              <a:t>: filtre de 3x3 cu stride 2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500" dirty="0">
                <a:solidFill>
                  <a:schemeClr val="dk1"/>
                </a:solidFill>
              </a:rPr>
              <a:t>[27x27x96] </a:t>
            </a:r>
            <a:r>
              <a:rPr lang="en" sz="1500" dirty="0">
                <a:solidFill>
                  <a:srgbClr val="38761D"/>
                </a:solidFill>
              </a:rPr>
              <a:t>NORM1:</a:t>
            </a:r>
            <a:r>
              <a:rPr lang="en" sz="1500" dirty="0"/>
              <a:t> strat de normalizare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500" dirty="0">
                <a:solidFill>
                  <a:schemeClr val="dk1"/>
                </a:solidFill>
              </a:rPr>
              <a:t>[27x27x256] </a:t>
            </a:r>
            <a:r>
              <a:rPr lang="en" sz="1500" dirty="0">
                <a:solidFill>
                  <a:srgbClr val="FF0000"/>
                </a:solidFill>
              </a:rPr>
              <a:t>CONV2</a:t>
            </a:r>
            <a:r>
              <a:rPr lang="en" sz="1500" dirty="0"/>
              <a:t>: 256 filtre de 5x5 cu stride 1, bordură 2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500" dirty="0"/>
              <a:t>[13x13x256] </a:t>
            </a:r>
            <a:r>
              <a:rPr lang="en" sz="1500" dirty="0">
                <a:solidFill>
                  <a:srgbClr val="0000FF"/>
                </a:solidFill>
              </a:rPr>
              <a:t>MAX POOL2:</a:t>
            </a:r>
            <a:r>
              <a:rPr lang="en" sz="1500" dirty="0"/>
              <a:t> filtre de 3x3 cu stride 2</a:t>
            </a:r>
          </a:p>
          <a:p>
            <a:pPr lvl="0"/>
            <a:r>
              <a:rPr lang="en" sz="1500" dirty="0"/>
              <a:t>[13x13x256] </a:t>
            </a:r>
            <a:r>
              <a:rPr lang="en" sz="1500" dirty="0">
                <a:solidFill>
                  <a:srgbClr val="38761D"/>
                </a:solidFill>
              </a:rPr>
              <a:t>NORM2: </a:t>
            </a:r>
            <a:r>
              <a:rPr lang="en" sz="1500" dirty="0"/>
              <a:t>strat de normalizare</a:t>
            </a:r>
          </a:p>
          <a:p>
            <a:pPr lvl="0"/>
            <a:r>
              <a:rPr lang="en" sz="1500" dirty="0"/>
              <a:t>[13x13x384] </a:t>
            </a:r>
            <a:r>
              <a:rPr lang="en" sz="1500" dirty="0">
                <a:solidFill>
                  <a:srgbClr val="FF0000"/>
                </a:solidFill>
              </a:rPr>
              <a:t>CONV3</a:t>
            </a:r>
            <a:r>
              <a:rPr lang="en" sz="1500" dirty="0"/>
              <a:t>: 384 filtre de 3x3 cu stride 1, bordură 1</a:t>
            </a:r>
          </a:p>
          <a:p>
            <a:pPr lvl="0"/>
            <a:r>
              <a:rPr lang="en" sz="1500" dirty="0">
                <a:solidFill>
                  <a:schemeClr val="dk1"/>
                </a:solidFill>
              </a:rPr>
              <a:t>[13x13x384] </a:t>
            </a:r>
            <a:r>
              <a:rPr lang="en" sz="1500" dirty="0">
                <a:solidFill>
                  <a:srgbClr val="FF0000"/>
                </a:solidFill>
              </a:rPr>
              <a:t>CONV4</a:t>
            </a:r>
            <a:r>
              <a:rPr lang="en" sz="1500" dirty="0">
                <a:solidFill>
                  <a:schemeClr val="dk1"/>
                </a:solidFill>
              </a:rPr>
              <a:t>: 384 </a:t>
            </a:r>
            <a:r>
              <a:rPr lang="en" sz="1500" dirty="0"/>
              <a:t>filtre de </a:t>
            </a:r>
            <a:r>
              <a:rPr lang="en" sz="1500" dirty="0">
                <a:solidFill>
                  <a:schemeClr val="dk1"/>
                </a:solidFill>
              </a:rPr>
              <a:t>3x3 </a:t>
            </a:r>
            <a:r>
              <a:rPr lang="en" sz="1500" dirty="0"/>
              <a:t>cu</a:t>
            </a:r>
            <a:r>
              <a:rPr lang="en" sz="1500" dirty="0">
                <a:solidFill>
                  <a:schemeClr val="dk1"/>
                </a:solidFill>
              </a:rPr>
              <a:t> stride 1, </a:t>
            </a:r>
            <a:r>
              <a:rPr lang="en" sz="1500" dirty="0"/>
              <a:t>bordură </a:t>
            </a:r>
            <a:r>
              <a:rPr lang="en" sz="1500" dirty="0">
                <a:solidFill>
                  <a:schemeClr val="dk1"/>
                </a:solidFill>
              </a:rPr>
              <a:t>1</a:t>
            </a:r>
          </a:p>
          <a:p>
            <a:pPr lvl="0"/>
            <a:r>
              <a:rPr lang="en" sz="1500" dirty="0">
                <a:solidFill>
                  <a:schemeClr val="dk1"/>
                </a:solidFill>
              </a:rPr>
              <a:t>[13x13x256] </a:t>
            </a:r>
            <a:r>
              <a:rPr lang="en" sz="1500" dirty="0">
                <a:solidFill>
                  <a:srgbClr val="FF0000"/>
                </a:solidFill>
              </a:rPr>
              <a:t>CONV5</a:t>
            </a:r>
            <a:r>
              <a:rPr lang="en" sz="1500" dirty="0">
                <a:solidFill>
                  <a:schemeClr val="dk1"/>
                </a:solidFill>
              </a:rPr>
              <a:t>: 256 </a:t>
            </a:r>
            <a:r>
              <a:rPr lang="en" sz="1500" dirty="0"/>
              <a:t>filtre de </a:t>
            </a:r>
            <a:r>
              <a:rPr lang="en" sz="1500" dirty="0">
                <a:solidFill>
                  <a:schemeClr val="dk1"/>
                </a:solidFill>
              </a:rPr>
              <a:t>3x3 </a:t>
            </a:r>
            <a:r>
              <a:rPr lang="en" sz="1500" dirty="0"/>
              <a:t>cu</a:t>
            </a:r>
            <a:r>
              <a:rPr lang="en" sz="1500" dirty="0">
                <a:solidFill>
                  <a:schemeClr val="dk1"/>
                </a:solidFill>
              </a:rPr>
              <a:t> stride 1, </a:t>
            </a:r>
            <a:r>
              <a:rPr lang="en" sz="1500" dirty="0"/>
              <a:t>bordură </a:t>
            </a:r>
            <a:r>
              <a:rPr lang="en" sz="1500" dirty="0">
                <a:solidFill>
                  <a:schemeClr val="dk1"/>
                </a:solidFill>
              </a:rPr>
              <a:t>1</a:t>
            </a:r>
          </a:p>
          <a:p>
            <a:pPr lvl="0"/>
            <a:r>
              <a:rPr lang="en" sz="1500" dirty="0">
                <a:solidFill>
                  <a:schemeClr val="dk1"/>
                </a:solidFill>
              </a:rPr>
              <a:t>[6x6x256] </a:t>
            </a:r>
            <a:r>
              <a:rPr lang="en" sz="1500" dirty="0">
                <a:solidFill>
                  <a:srgbClr val="0000FF"/>
                </a:solidFill>
              </a:rPr>
              <a:t>MAX POOL3</a:t>
            </a:r>
            <a:r>
              <a:rPr lang="en" sz="1500" dirty="0">
                <a:solidFill>
                  <a:schemeClr val="dk1"/>
                </a:solidFill>
              </a:rPr>
              <a:t>: </a:t>
            </a:r>
            <a:r>
              <a:rPr lang="en" sz="1500" dirty="0"/>
              <a:t>filtre de </a:t>
            </a:r>
            <a:r>
              <a:rPr lang="en" sz="1500" dirty="0">
                <a:solidFill>
                  <a:schemeClr val="dk1"/>
                </a:solidFill>
              </a:rPr>
              <a:t>3x3 </a:t>
            </a:r>
            <a:r>
              <a:rPr lang="en" sz="1500" dirty="0"/>
              <a:t>cu</a:t>
            </a:r>
            <a:r>
              <a:rPr lang="en" sz="1500" dirty="0">
                <a:solidFill>
                  <a:schemeClr val="dk1"/>
                </a:solidFill>
              </a:rPr>
              <a:t> stride 2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500" dirty="0">
                <a:solidFill>
                  <a:schemeClr val="dk1"/>
                </a:solidFill>
              </a:rPr>
              <a:t>[4096] </a:t>
            </a:r>
            <a:r>
              <a:rPr lang="en" sz="1500" dirty="0">
                <a:solidFill>
                  <a:srgbClr val="E69138"/>
                </a:solidFill>
              </a:rPr>
              <a:t>FC6:</a:t>
            </a:r>
            <a:r>
              <a:rPr lang="en" sz="1500" dirty="0">
                <a:solidFill>
                  <a:schemeClr val="dk1"/>
                </a:solidFill>
              </a:rPr>
              <a:t> 4096 neuroni</a:t>
            </a:r>
          </a:p>
          <a:p>
            <a:pPr lvl="0"/>
            <a:r>
              <a:rPr lang="en" sz="1500" dirty="0">
                <a:solidFill>
                  <a:schemeClr val="dk1"/>
                </a:solidFill>
              </a:rPr>
              <a:t>[4096] </a:t>
            </a:r>
            <a:r>
              <a:rPr lang="en" sz="1500" dirty="0">
                <a:solidFill>
                  <a:srgbClr val="E69138"/>
                </a:solidFill>
              </a:rPr>
              <a:t>FC7: </a:t>
            </a:r>
            <a:r>
              <a:rPr lang="en" sz="1500" dirty="0">
                <a:solidFill>
                  <a:schemeClr val="dk1"/>
                </a:solidFill>
              </a:rPr>
              <a:t>4096 neuroni</a:t>
            </a:r>
          </a:p>
          <a:p>
            <a:pPr lvl="0"/>
            <a:r>
              <a:rPr lang="en" sz="1500" dirty="0">
                <a:solidFill>
                  <a:schemeClr val="dk1"/>
                </a:solidFill>
              </a:rPr>
              <a:t>[1000] </a:t>
            </a:r>
            <a:r>
              <a:rPr lang="en" sz="1500" dirty="0">
                <a:solidFill>
                  <a:srgbClr val="E69138"/>
                </a:solidFill>
              </a:rPr>
              <a:t>FC8: </a:t>
            </a:r>
            <a:r>
              <a:rPr lang="en" sz="1500" dirty="0">
                <a:solidFill>
                  <a:schemeClr val="dk1"/>
                </a:solidFill>
              </a:rPr>
              <a:t>1000 neuroni (scoruri pentru 1000 de </a:t>
            </a:r>
            <a:r>
              <a:rPr lang="en" sz="1500" dirty="0" err="1">
                <a:solidFill>
                  <a:schemeClr val="dk1"/>
                </a:solidFill>
              </a:rPr>
              <a:t>clase</a:t>
            </a:r>
            <a:r>
              <a:rPr lang="en" sz="1500" dirty="0">
                <a:solidFill>
                  <a:schemeClr val="dk1"/>
                </a:solidFill>
              </a:rPr>
              <a:t>)</a:t>
            </a:r>
            <a:endParaRPr sz="1500" dirty="0"/>
          </a:p>
          <a:p>
            <a:pPr lvl="0" rtl="0">
              <a:spcBef>
                <a:spcPts val="0"/>
              </a:spcBef>
              <a:buNone/>
            </a:pPr>
            <a:endParaRPr sz="1600" dirty="0"/>
          </a:p>
        </p:txBody>
      </p:sp>
      <p:sp>
        <p:nvSpPr>
          <p:cNvPr id="7" name="Shape 883"/>
          <p:cNvSpPr txBox="1"/>
          <p:nvPr/>
        </p:nvSpPr>
        <p:spPr>
          <a:xfrm>
            <a:off x="5260825" y="1766024"/>
            <a:ext cx="3795948" cy="29018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500" b="1" dirty="0">
                <a:solidFill>
                  <a:srgbClr val="0000FF"/>
                </a:solidFill>
              </a:rPr>
              <a:t>Detalii: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500" dirty="0">
                <a:solidFill>
                  <a:srgbClr val="0000FF"/>
                </a:solidFill>
              </a:rPr>
              <a:t>- Prima utilizare a ReLU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500" dirty="0">
                <a:solidFill>
                  <a:srgbClr val="0000FF"/>
                </a:solidFill>
              </a:rPr>
              <a:t>- Straturi de normalizare (nu se mai folosesc)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500" dirty="0">
                <a:solidFill>
                  <a:srgbClr val="0000FF"/>
                </a:solidFill>
              </a:rPr>
              <a:t>- Augmentarea datelor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500" dirty="0">
                <a:solidFill>
                  <a:srgbClr val="0000FF"/>
                </a:solidFill>
              </a:rPr>
              <a:t>- Dropout 0.5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500" dirty="0">
                <a:solidFill>
                  <a:srgbClr val="0000FF"/>
                </a:solidFill>
              </a:rPr>
              <a:t>- Mărimea batch-ului 128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500" dirty="0">
                <a:solidFill>
                  <a:srgbClr val="0000FF"/>
                </a:solidFill>
              </a:rPr>
              <a:t>- SGD cu moment 0.9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500" dirty="0">
                <a:solidFill>
                  <a:srgbClr val="0000FF"/>
                </a:solidFill>
              </a:rPr>
              <a:t>- Rata de învățare 0.01, împărțită la 10 atunci când acuratețea de validare atinge un platou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500" dirty="0">
                <a:solidFill>
                  <a:srgbClr val="0000FF"/>
                </a:solidFill>
              </a:rPr>
              <a:t>- Ansamblu de 7 CNN-uri: 18.2% =&gt; 15.4%</a:t>
            </a:r>
          </a:p>
        </p:txBody>
      </p:sp>
    </p:spTree>
    <p:extLst>
      <p:ext uri="{BB962C8B-B14F-4D97-AF65-F5344CB8AC3E}">
        <p14:creationId xmlns:p14="http://schemas.microsoft.com/office/powerpoint/2010/main" val="2092955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Shape 899"/>
          <p:cNvSpPr txBox="1"/>
          <p:nvPr/>
        </p:nvSpPr>
        <p:spPr>
          <a:xfrm>
            <a:off x="152075" y="79300"/>
            <a:ext cx="7906800" cy="991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dirty="0"/>
              <a:t>Studiu de caz: VGGNet</a:t>
            </a:r>
          </a:p>
        </p:txBody>
      </p:sp>
      <p:sp>
        <p:nvSpPr>
          <p:cNvPr id="900" name="Shape 900"/>
          <p:cNvSpPr txBox="1"/>
          <p:nvPr/>
        </p:nvSpPr>
        <p:spPr>
          <a:xfrm>
            <a:off x="141200" y="562000"/>
            <a:ext cx="3331199" cy="43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i="1"/>
              <a:t>[Simonyan and Zisserman, 2014]</a:t>
            </a:r>
          </a:p>
        </p:txBody>
      </p:sp>
      <p:pic>
        <p:nvPicPr>
          <p:cNvPr id="901" name="Shape 9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7650" y="107459"/>
            <a:ext cx="3975250" cy="4607999"/>
          </a:xfrm>
          <a:prstGeom prst="rect">
            <a:avLst/>
          </a:prstGeom>
          <a:noFill/>
          <a:ln>
            <a:noFill/>
          </a:ln>
        </p:spPr>
      </p:pic>
      <p:sp>
        <p:nvSpPr>
          <p:cNvPr id="902" name="Shape 902"/>
          <p:cNvSpPr/>
          <p:nvPr/>
        </p:nvSpPr>
        <p:spPr>
          <a:xfrm>
            <a:off x="7665583" y="81834"/>
            <a:ext cx="692100" cy="33669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903" name="Shape 903"/>
          <p:cNvCxnSpPr>
            <a:endCxn id="902" idx="1"/>
          </p:cNvCxnSpPr>
          <p:nvPr/>
        </p:nvCxnSpPr>
        <p:spPr>
          <a:xfrm rot="10800000" flipH="1">
            <a:off x="2708983" y="1765284"/>
            <a:ext cx="4956599" cy="8889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04" name="Shape 904"/>
          <p:cNvSpPr txBox="1"/>
          <p:nvPr/>
        </p:nvSpPr>
        <p:spPr>
          <a:xfrm>
            <a:off x="681157" y="2559004"/>
            <a:ext cx="3469499" cy="529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FF0000"/>
                </a:solidFill>
              </a:rPr>
              <a:t>Cel mai bun model</a:t>
            </a:r>
          </a:p>
        </p:txBody>
      </p:sp>
      <p:sp>
        <p:nvSpPr>
          <p:cNvPr id="905" name="Shape 905"/>
          <p:cNvSpPr txBox="1"/>
          <p:nvPr/>
        </p:nvSpPr>
        <p:spPr>
          <a:xfrm>
            <a:off x="175074" y="998575"/>
            <a:ext cx="4553233" cy="1360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/>
              <a:t>Doar CONV de 3x3 cu stride 1, bordură 1</a:t>
            </a:r>
          </a:p>
          <a:p>
            <a:pPr lvl="0">
              <a:spcBef>
                <a:spcPts val="0"/>
              </a:spcBef>
              <a:buNone/>
            </a:pPr>
            <a:r>
              <a:rPr lang="en" sz="1800" dirty="0"/>
              <a:t>și MAX POOL de 2x2 cu stride 2</a:t>
            </a:r>
          </a:p>
        </p:txBody>
      </p:sp>
      <p:sp>
        <p:nvSpPr>
          <p:cNvPr id="906" name="Shape 906"/>
          <p:cNvSpPr txBox="1"/>
          <p:nvPr/>
        </p:nvSpPr>
        <p:spPr>
          <a:xfrm>
            <a:off x="436625" y="3559574"/>
            <a:ext cx="3979067" cy="11082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11.2% eroare top 5 la ILSVRC 2013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=&gt;</a:t>
            </a:r>
          </a:p>
          <a:p>
            <a:pPr lv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7.3% eroare top 5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2" grpId="0" animBg="1"/>
      <p:bldP spid="904" grpId="0"/>
      <p:bldP spid="906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2" name="Shape 9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26752" y="232539"/>
            <a:ext cx="2298849" cy="4395074"/>
          </a:xfrm>
          <a:prstGeom prst="rect">
            <a:avLst/>
          </a:prstGeom>
          <a:noFill/>
          <a:ln>
            <a:noFill/>
          </a:ln>
        </p:spPr>
      </p:pic>
      <p:sp>
        <p:nvSpPr>
          <p:cNvPr id="913" name="Shape 913"/>
          <p:cNvSpPr txBox="1"/>
          <p:nvPr/>
        </p:nvSpPr>
        <p:spPr>
          <a:xfrm>
            <a:off x="188000" y="222200"/>
            <a:ext cx="4383900" cy="863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14" name="Shape 914"/>
          <p:cNvSpPr txBox="1"/>
          <p:nvPr/>
        </p:nvSpPr>
        <p:spPr>
          <a:xfrm>
            <a:off x="26836" y="120240"/>
            <a:ext cx="7862099" cy="488160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200" dirty="0"/>
          </a:p>
          <a:p>
            <a:pPr lvl="0" rtl="0">
              <a:spcBef>
                <a:spcPts val="0"/>
              </a:spcBef>
              <a:buNone/>
            </a:pPr>
            <a:r>
              <a:rPr lang="en" sz="1200" dirty="0"/>
              <a:t>INPUT: [224x224x3]       </a:t>
            </a:r>
            <a:r>
              <a:rPr lang="en" sz="1200" dirty="0">
                <a:solidFill>
                  <a:srgbClr val="FF0000"/>
                </a:solidFill>
              </a:rPr>
              <a:t> memorie:  224*224*3=150K</a:t>
            </a:r>
            <a:r>
              <a:rPr lang="en" sz="1200" dirty="0"/>
              <a:t>   </a:t>
            </a:r>
            <a:r>
              <a:rPr lang="en" sz="1200" dirty="0">
                <a:solidFill>
                  <a:srgbClr val="0000FF"/>
                </a:solidFill>
              </a:rPr>
              <a:t>parametrii: 0</a:t>
            </a:r>
          </a:p>
          <a:p>
            <a:pPr lvl="0"/>
            <a:r>
              <a:rPr lang="en" sz="1200" dirty="0"/>
              <a:t>CONV3-64: [224x224x64] </a:t>
            </a:r>
            <a:r>
              <a:rPr lang="en" sz="1200" dirty="0">
                <a:solidFill>
                  <a:srgbClr val="FF0000"/>
                </a:solidFill>
              </a:rPr>
              <a:t>memorie:  224*224*64=3.2M</a:t>
            </a:r>
            <a:r>
              <a:rPr lang="en" sz="1200" dirty="0">
                <a:solidFill>
                  <a:srgbClr val="000000"/>
                </a:solidFill>
              </a:rPr>
              <a:t>   </a:t>
            </a:r>
            <a:r>
              <a:rPr lang="en" sz="1200" dirty="0">
                <a:solidFill>
                  <a:srgbClr val="0000FF"/>
                </a:solidFill>
              </a:rPr>
              <a:t>parametrii: (3*3*3)*64 = 1,728</a:t>
            </a:r>
          </a:p>
          <a:p>
            <a:pPr lvl="0"/>
            <a:r>
              <a:rPr lang="en" sz="1200" dirty="0">
                <a:solidFill>
                  <a:srgbClr val="000000"/>
                </a:solidFill>
              </a:rPr>
              <a:t>CONV3-64: [224x224x64] </a:t>
            </a:r>
            <a:r>
              <a:rPr lang="en" sz="1200" dirty="0">
                <a:solidFill>
                  <a:srgbClr val="FF0000"/>
                </a:solidFill>
              </a:rPr>
              <a:t>memorie:  224*224*64=3.2M</a:t>
            </a:r>
            <a:r>
              <a:rPr lang="en" sz="1200" dirty="0">
                <a:solidFill>
                  <a:srgbClr val="000000"/>
                </a:solidFill>
              </a:rPr>
              <a:t>   </a:t>
            </a:r>
            <a:r>
              <a:rPr lang="en" sz="1200" dirty="0">
                <a:solidFill>
                  <a:srgbClr val="0000FF"/>
                </a:solidFill>
              </a:rPr>
              <a:t>parametrii: (3*3*64)*64 = 36,864</a:t>
            </a:r>
          </a:p>
          <a:p>
            <a:pPr lvl="0"/>
            <a:r>
              <a:rPr lang="en" sz="1200" dirty="0">
                <a:solidFill>
                  <a:srgbClr val="000000"/>
                </a:solidFill>
              </a:rPr>
              <a:t>POOL2: [112x112x64] </a:t>
            </a:r>
            <a:r>
              <a:rPr lang="en" sz="1200" dirty="0">
                <a:solidFill>
                  <a:srgbClr val="FF0000"/>
                </a:solidFill>
              </a:rPr>
              <a:t>memorie:  112*112*64=800K</a:t>
            </a:r>
            <a:r>
              <a:rPr lang="en" sz="1200" dirty="0">
                <a:solidFill>
                  <a:srgbClr val="000000"/>
                </a:solidFill>
              </a:rPr>
              <a:t>   </a:t>
            </a:r>
            <a:r>
              <a:rPr lang="en" sz="1200" dirty="0">
                <a:solidFill>
                  <a:srgbClr val="0000FF"/>
                </a:solidFill>
              </a:rPr>
              <a:t>parametrii: 0</a:t>
            </a:r>
          </a:p>
          <a:p>
            <a:pPr lvl="0"/>
            <a:r>
              <a:rPr lang="en" sz="1200" dirty="0">
                <a:solidFill>
                  <a:srgbClr val="000000"/>
                </a:solidFill>
              </a:rPr>
              <a:t>CONV3-128: [112x112x128] </a:t>
            </a:r>
            <a:r>
              <a:rPr lang="en" sz="1200" dirty="0">
                <a:solidFill>
                  <a:srgbClr val="FF0000"/>
                </a:solidFill>
              </a:rPr>
              <a:t>memorie:  112*112*128=1.6M</a:t>
            </a:r>
            <a:r>
              <a:rPr lang="en" sz="1200" dirty="0">
                <a:solidFill>
                  <a:srgbClr val="000000"/>
                </a:solidFill>
              </a:rPr>
              <a:t>   </a:t>
            </a:r>
            <a:r>
              <a:rPr lang="en" sz="1200" dirty="0">
                <a:solidFill>
                  <a:srgbClr val="0000FF"/>
                </a:solidFill>
              </a:rPr>
              <a:t>parametrii: (3*3*64)*128 = 73,728</a:t>
            </a:r>
          </a:p>
          <a:p>
            <a:pPr lvl="0"/>
            <a:r>
              <a:rPr lang="en" sz="1200" dirty="0">
                <a:solidFill>
                  <a:srgbClr val="000000"/>
                </a:solidFill>
              </a:rPr>
              <a:t>CONV3-128: [112x112x128] </a:t>
            </a:r>
            <a:r>
              <a:rPr lang="en" sz="1200" dirty="0">
                <a:solidFill>
                  <a:srgbClr val="FF0000"/>
                </a:solidFill>
              </a:rPr>
              <a:t>memorie:  112*112*128=1.6M</a:t>
            </a:r>
            <a:r>
              <a:rPr lang="en" sz="1200" dirty="0">
                <a:solidFill>
                  <a:srgbClr val="000000"/>
                </a:solidFill>
              </a:rPr>
              <a:t>   </a:t>
            </a:r>
            <a:r>
              <a:rPr lang="en" sz="1200" dirty="0">
                <a:solidFill>
                  <a:srgbClr val="0000FF"/>
                </a:solidFill>
              </a:rPr>
              <a:t>parametrii: (3*3*128)*128 = 147,456</a:t>
            </a:r>
          </a:p>
          <a:p>
            <a:pPr lvl="0"/>
            <a:r>
              <a:rPr lang="en" sz="1200" dirty="0">
                <a:solidFill>
                  <a:srgbClr val="000000"/>
                </a:solidFill>
              </a:rPr>
              <a:t>POOL2: [56x56x128] </a:t>
            </a:r>
            <a:r>
              <a:rPr lang="en" sz="1200" dirty="0">
                <a:solidFill>
                  <a:srgbClr val="FF0000"/>
                </a:solidFill>
              </a:rPr>
              <a:t>memorie:  56*56*128=400K</a:t>
            </a:r>
            <a:r>
              <a:rPr lang="en" sz="1200" dirty="0">
                <a:solidFill>
                  <a:srgbClr val="000000"/>
                </a:solidFill>
              </a:rPr>
              <a:t>   </a:t>
            </a:r>
            <a:r>
              <a:rPr lang="en" sz="1200" dirty="0">
                <a:solidFill>
                  <a:srgbClr val="0000FF"/>
                </a:solidFill>
              </a:rPr>
              <a:t>parametrii: 0</a:t>
            </a:r>
          </a:p>
          <a:p>
            <a:pPr lvl="0"/>
            <a:r>
              <a:rPr lang="en" sz="1200" dirty="0">
                <a:solidFill>
                  <a:srgbClr val="000000"/>
                </a:solidFill>
              </a:rPr>
              <a:t>CONV3-256: [56x56x256] </a:t>
            </a:r>
            <a:r>
              <a:rPr lang="en" sz="1200" dirty="0">
                <a:solidFill>
                  <a:srgbClr val="FF0000"/>
                </a:solidFill>
              </a:rPr>
              <a:t>memorie:  56*56*256=800K</a:t>
            </a:r>
            <a:r>
              <a:rPr lang="en" sz="1200" dirty="0">
                <a:solidFill>
                  <a:srgbClr val="000000"/>
                </a:solidFill>
              </a:rPr>
              <a:t>   </a:t>
            </a:r>
            <a:r>
              <a:rPr lang="en" sz="1200" dirty="0">
                <a:solidFill>
                  <a:srgbClr val="0000FF"/>
                </a:solidFill>
              </a:rPr>
              <a:t>parametrii: (3*3*128)*256 = 294,912</a:t>
            </a:r>
          </a:p>
          <a:p>
            <a:pPr lvl="0"/>
            <a:r>
              <a:rPr lang="en" sz="1200" dirty="0">
                <a:solidFill>
                  <a:srgbClr val="000000"/>
                </a:solidFill>
              </a:rPr>
              <a:t>CONV3-256: [56x56x256] </a:t>
            </a:r>
            <a:r>
              <a:rPr lang="en" sz="1200" dirty="0">
                <a:solidFill>
                  <a:srgbClr val="FF0000"/>
                </a:solidFill>
              </a:rPr>
              <a:t>memorie:  56*56*256=800K</a:t>
            </a:r>
            <a:r>
              <a:rPr lang="en" sz="1200" dirty="0">
                <a:solidFill>
                  <a:srgbClr val="000000"/>
                </a:solidFill>
              </a:rPr>
              <a:t>   </a:t>
            </a:r>
            <a:r>
              <a:rPr lang="en" sz="1200" dirty="0">
                <a:solidFill>
                  <a:srgbClr val="0000FF"/>
                </a:solidFill>
              </a:rPr>
              <a:t>parametrii: (3*3*256)*256 = 589,824</a:t>
            </a:r>
          </a:p>
          <a:p>
            <a:pPr lvl="0"/>
            <a:r>
              <a:rPr lang="en" sz="1200" dirty="0">
                <a:solidFill>
                  <a:srgbClr val="000000"/>
                </a:solidFill>
              </a:rPr>
              <a:t>CONV3-256: [56x56x256] </a:t>
            </a:r>
            <a:r>
              <a:rPr lang="en" sz="1200" dirty="0">
                <a:solidFill>
                  <a:srgbClr val="FF0000"/>
                </a:solidFill>
              </a:rPr>
              <a:t>memorie:  56*56*256=800K</a:t>
            </a:r>
            <a:r>
              <a:rPr lang="en" sz="1200" dirty="0">
                <a:solidFill>
                  <a:srgbClr val="000000"/>
                </a:solidFill>
              </a:rPr>
              <a:t>   </a:t>
            </a:r>
            <a:r>
              <a:rPr lang="en" sz="1200" dirty="0">
                <a:solidFill>
                  <a:srgbClr val="0000FF"/>
                </a:solidFill>
              </a:rPr>
              <a:t>parametrii: (3*3*256)*256 = 589,824</a:t>
            </a:r>
          </a:p>
          <a:p>
            <a:pPr lvl="0"/>
            <a:r>
              <a:rPr lang="en" sz="1200" dirty="0">
                <a:solidFill>
                  <a:srgbClr val="000000"/>
                </a:solidFill>
              </a:rPr>
              <a:t>POOL2: [28x28x256] </a:t>
            </a:r>
            <a:r>
              <a:rPr lang="en" sz="1200" dirty="0">
                <a:solidFill>
                  <a:srgbClr val="FF0000"/>
                </a:solidFill>
              </a:rPr>
              <a:t>memorie:  28*28*256=200K</a:t>
            </a:r>
            <a:r>
              <a:rPr lang="en" sz="1200" dirty="0">
                <a:solidFill>
                  <a:srgbClr val="000000"/>
                </a:solidFill>
              </a:rPr>
              <a:t>   </a:t>
            </a:r>
            <a:r>
              <a:rPr lang="en" sz="1200" dirty="0">
                <a:solidFill>
                  <a:srgbClr val="0000FF"/>
                </a:solidFill>
              </a:rPr>
              <a:t>parametrii: 0</a:t>
            </a:r>
          </a:p>
          <a:p>
            <a:pPr lvl="0"/>
            <a:r>
              <a:rPr lang="en" sz="1200" dirty="0">
                <a:solidFill>
                  <a:srgbClr val="000000"/>
                </a:solidFill>
              </a:rPr>
              <a:t>CONV3-512: [28x28x512] </a:t>
            </a:r>
            <a:r>
              <a:rPr lang="en" sz="1200" dirty="0">
                <a:solidFill>
                  <a:srgbClr val="FF0000"/>
                </a:solidFill>
              </a:rPr>
              <a:t>memorie:  28*28*512=400K</a:t>
            </a:r>
            <a:r>
              <a:rPr lang="en" sz="1200" dirty="0">
                <a:solidFill>
                  <a:srgbClr val="000000"/>
                </a:solidFill>
              </a:rPr>
              <a:t>   </a:t>
            </a:r>
            <a:r>
              <a:rPr lang="en" sz="1200" dirty="0">
                <a:solidFill>
                  <a:srgbClr val="0000FF"/>
                </a:solidFill>
              </a:rPr>
              <a:t>parametrii: (3*3*256)*512 = 1,179,648</a:t>
            </a:r>
          </a:p>
          <a:p>
            <a:pPr lvl="0"/>
            <a:r>
              <a:rPr lang="en" sz="1200" dirty="0">
                <a:solidFill>
                  <a:srgbClr val="000000"/>
                </a:solidFill>
              </a:rPr>
              <a:t>CONV3-512: [28x28x512] </a:t>
            </a:r>
            <a:r>
              <a:rPr lang="en" sz="1200" dirty="0">
                <a:solidFill>
                  <a:srgbClr val="FF0000"/>
                </a:solidFill>
              </a:rPr>
              <a:t>memorie:  28*28*512=400K</a:t>
            </a:r>
            <a:r>
              <a:rPr lang="en" sz="1200" dirty="0">
                <a:solidFill>
                  <a:srgbClr val="000000"/>
                </a:solidFill>
              </a:rPr>
              <a:t>   </a:t>
            </a:r>
            <a:r>
              <a:rPr lang="en" sz="1200" dirty="0">
                <a:solidFill>
                  <a:srgbClr val="0000FF"/>
                </a:solidFill>
              </a:rPr>
              <a:t>parametrii: (3*3*512)*512 = 2,359,296</a:t>
            </a:r>
          </a:p>
          <a:p>
            <a:pPr lvl="0"/>
            <a:r>
              <a:rPr lang="en" sz="1200" dirty="0">
                <a:solidFill>
                  <a:srgbClr val="000000"/>
                </a:solidFill>
              </a:rPr>
              <a:t>CONV3-512: [28x28x512] </a:t>
            </a:r>
            <a:r>
              <a:rPr lang="en" sz="1200" dirty="0">
                <a:solidFill>
                  <a:srgbClr val="FF0000"/>
                </a:solidFill>
              </a:rPr>
              <a:t>memorie:  28*28*512=400K</a:t>
            </a:r>
            <a:r>
              <a:rPr lang="en" sz="1200" dirty="0">
                <a:solidFill>
                  <a:srgbClr val="000000"/>
                </a:solidFill>
              </a:rPr>
              <a:t>   </a:t>
            </a:r>
            <a:r>
              <a:rPr lang="en" sz="1200" dirty="0">
                <a:solidFill>
                  <a:srgbClr val="0000FF"/>
                </a:solidFill>
              </a:rPr>
              <a:t>parametrii: (3*3*512)*512 = 2,359,296</a:t>
            </a:r>
          </a:p>
          <a:p>
            <a:pPr lvl="0"/>
            <a:r>
              <a:rPr lang="en" sz="1200" dirty="0">
                <a:solidFill>
                  <a:srgbClr val="000000"/>
                </a:solidFill>
              </a:rPr>
              <a:t>POOL2: [14x14x512] </a:t>
            </a:r>
            <a:r>
              <a:rPr lang="en" sz="1200" dirty="0">
                <a:solidFill>
                  <a:srgbClr val="FF0000"/>
                </a:solidFill>
              </a:rPr>
              <a:t>memorie:  14*14*512=100K</a:t>
            </a:r>
            <a:r>
              <a:rPr lang="en" sz="1200" dirty="0">
                <a:solidFill>
                  <a:srgbClr val="000000"/>
                </a:solidFill>
              </a:rPr>
              <a:t>   </a:t>
            </a:r>
            <a:r>
              <a:rPr lang="en" sz="1200" dirty="0">
                <a:solidFill>
                  <a:srgbClr val="0000FF"/>
                </a:solidFill>
              </a:rPr>
              <a:t>parametrii: 0</a:t>
            </a:r>
          </a:p>
          <a:p>
            <a:pPr lvl="0"/>
            <a:r>
              <a:rPr lang="en" sz="1200" dirty="0">
                <a:solidFill>
                  <a:srgbClr val="000000"/>
                </a:solidFill>
              </a:rPr>
              <a:t>CONV3-512: [14x14x512] </a:t>
            </a:r>
            <a:r>
              <a:rPr lang="en" sz="1200" dirty="0">
                <a:solidFill>
                  <a:srgbClr val="FF0000"/>
                </a:solidFill>
              </a:rPr>
              <a:t>memorie:  14*14*512=100K</a:t>
            </a:r>
            <a:r>
              <a:rPr lang="en" sz="1200" dirty="0">
                <a:solidFill>
                  <a:srgbClr val="000000"/>
                </a:solidFill>
              </a:rPr>
              <a:t>   </a:t>
            </a:r>
            <a:r>
              <a:rPr lang="en" sz="1200" dirty="0">
                <a:solidFill>
                  <a:srgbClr val="0000FF"/>
                </a:solidFill>
              </a:rPr>
              <a:t>parametrii: (3*3*512)*512 = 2,359,296</a:t>
            </a:r>
          </a:p>
          <a:p>
            <a:pPr lvl="0"/>
            <a:r>
              <a:rPr lang="en" sz="1200" dirty="0">
                <a:solidFill>
                  <a:srgbClr val="000000"/>
                </a:solidFill>
              </a:rPr>
              <a:t>CONV3-512: [14x14x512] </a:t>
            </a:r>
            <a:r>
              <a:rPr lang="en" sz="1200" dirty="0">
                <a:solidFill>
                  <a:srgbClr val="FF0000"/>
                </a:solidFill>
              </a:rPr>
              <a:t>memorie:  14*14*512=100K</a:t>
            </a:r>
            <a:r>
              <a:rPr lang="en" sz="1200" dirty="0">
                <a:solidFill>
                  <a:srgbClr val="000000"/>
                </a:solidFill>
              </a:rPr>
              <a:t>   </a:t>
            </a:r>
            <a:r>
              <a:rPr lang="en" sz="1200" dirty="0">
                <a:solidFill>
                  <a:srgbClr val="0000FF"/>
                </a:solidFill>
              </a:rPr>
              <a:t>parametrii: (3*3*512)*512 = 2,359,296</a:t>
            </a:r>
          </a:p>
          <a:p>
            <a:pPr lvl="0"/>
            <a:r>
              <a:rPr lang="en" sz="1200" dirty="0">
                <a:solidFill>
                  <a:srgbClr val="000000"/>
                </a:solidFill>
              </a:rPr>
              <a:t>CONV3-512: [14x14x512] </a:t>
            </a:r>
            <a:r>
              <a:rPr lang="en" sz="1200" dirty="0">
                <a:solidFill>
                  <a:srgbClr val="FF0000"/>
                </a:solidFill>
              </a:rPr>
              <a:t>memorie:  14*14*512=100K</a:t>
            </a:r>
            <a:r>
              <a:rPr lang="en" sz="1200" dirty="0">
                <a:solidFill>
                  <a:srgbClr val="000000"/>
                </a:solidFill>
              </a:rPr>
              <a:t>   </a:t>
            </a:r>
            <a:r>
              <a:rPr lang="en" sz="1200" dirty="0">
                <a:solidFill>
                  <a:srgbClr val="0000FF"/>
                </a:solidFill>
              </a:rPr>
              <a:t>parametrii: (3*3*512)*512 = 2,359,296</a:t>
            </a:r>
          </a:p>
          <a:p>
            <a:pPr lvl="0"/>
            <a:r>
              <a:rPr lang="en" sz="1200" dirty="0">
                <a:solidFill>
                  <a:srgbClr val="000000"/>
                </a:solidFill>
              </a:rPr>
              <a:t>POOL2: [7x7x512] </a:t>
            </a:r>
            <a:r>
              <a:rPr lang="en" sz="1200" dirty="0">
                <a:solidFill>
                  <a:srgbClr val="FF0000"/>
                </a:solidFill>
              </a:rPr>
              <a:t>memorie:  7*7*512=25K</a:t>
            </a:r>
            <a:r>
              <a:rPr lang="en" sz="1200" dirty="0">
                <a:solidFill>
                  <a:srgbClr val="000000"/>
                </a:solidFill>
              </a:rPr>
              <a:t>  </a:t>
            </a:r>
            <a:r>
              <a:rPr lang="en" sz="1200" dirty="0">
                <a:solidFill>
                  <a:srgbClr val="0000FF"/>
                </a:solidFill>
              </a:rPr>
              <a:t>parametrii: 0</a:t>
            </a:r>
          </a:p>
          <a:p>
            <a:pPr lvl="0"/>
            <a:r>
              <a:rPr lang="en" sz="1200" dirty="0">
                <a:solidFill>
                  <a:srgbClr val="000000"/>
                </a:solidFill>
              </a:rPr>
              <a:t>FC: [1x1x4096] </a:t>
            </a:r>
            <a:r>
              <a:rPr lang="en" sz="1200" dirty="0">
                <a:solidFill>
                  <a:srgbClr val="FF0000"/>
                </a:solidFill>
              </a:rPr>
              <a:t>memorie:  4096</a:t>
            </a:r>
            <a:r>
              <a:rPr lang="en" sz="1200" dirty="0">
                <a:solidFill>
                  <a:srgbClr val="000000"/>
                </a:solidFill>
              </a:rPr>
              <a:t>  </a:t>
            </a:r>
            <a:r>
              <a:rPr lang="en" sz="1200" dirty="0">
                <a:solidFill>
                  <a:srgbClr val="0000FF"/>
                </a:solidFill>
              </a:rPr>
              <a:t>parametrii: 7*7*512*4096 = 102,760,448</a:t>
            </a:r>
          </a:p>
          <a:p>
            <a:pPr lvl="0"/>
            <a:r>
              <a:rPr lang="en" sz="1200" dirty="0">
                <a:solidFill>
                  <a:srgbClr val="000000"/>
                </a:solidFill>
              </a:rPr>
              <a:t>FC: [1x1x4096] </a:t>
            </a:r>
            <a:r>
              <a:rPr lang="en" sz="1200" dirty="0">
                <a:solidFill>
                  <a:srgbClr val="FF0000"/>
                </a:solidFill>
              </a:rPr>
              <a:t>memorie:  4096</a:t>
            </a:r>
            <a:r>
              <a:rPr lang="en" sz="1200" dirty="0">
                <a:solidFill>
                  <a:srgbClr val="000000"/>
                </a:solidFill>
              </a:rPr>
              <a:t>  </a:t>
            </a:r>
            <a:r>
              <a:rPr lang="en" sz="1200" dirty="0">
                <a:solidFill>
                  <a:srgbClr val="0000FF"/>
                </a:solidFill>
              </a:rPr>
              <a:t>parametrii: 4096*4096 = 16,777,216</a:t>
            </a:r>
          </a:p>
          <a:p>
            <a:pPr lvl="0">
              <a:buClr>
                <a:srgbClr val="000000"/>
              </a:buClr>
              <a:buSzPct val="91666"/>
            </a:pPr>
            <a:r>
              <a:rPr lang="en" sz="1200" dirty="0">
                <a:solidFill>
                  <a:srgbClr val="000000"/>
                </a:solidFill>
              </a:rPr>
              <a:t>FC: [1x1x1000] </a:t>
            </a:r>
            <a:r>
              <a:rPr lang="en" sz="1200" dirty="0">
                <a:solidFill>
                  <a:srgbClr val="FF0000"/>
                </a:solidFill>
              </a:rPr>
              <a:t>memorie:  1000 </a:t>
            </a:r>
            <a:r>
              <a:rPr lang="en" sz="1200" dirty="0">
                <a:solidFill>
                  <a:srgbClr val="0000FF"/>
                </a:solidFill>
              </a:rPr>
              <a:t>parametrii: 4096*1000 = 4,096,000</a:t>
            </a:r>
          </a:p>
          <a:p>
            <a:pPr lvl="0"/>
            <a:r>
              <a:rPr lang="en" sz="1200" b="1" dirty="0">
                <a:solidFill>
                  <a:srgbClr val="FF0000"/>
                </a:solidFill>
              </a:rPr>
              <a:t>Memorie totală: 24M * 4 bytes ~= 93MB / imagine</a:t>
            </a:r>
            <a:r>
              <a:rPr lang="en" sz="1200" dirty="0"/>
              <a:t> (doar propagarea înainte, ~x2 înapoi)</a:t>
            </a:r>
          </a:p>
          <a:p>
            <a:pPr lvl="0"/>
            <a:r>
              <a:rPr lang="en" sz="1200" b="1" dirty="0">
                <a:solidFill>
                  <a:srgbClr val="0000FF"/>
                </a:solidFill>
              </a:rPr>
              <a:t>Numărul total de parametrii: 138M</a:t>
            </a:r>
          </a:p>
          <a:p>
            <a:pPr lvl="0">
              <a:buClr>
                <a:srgbClr val="000000"/>
              </a:buClr>
              <a:buSzPct val="91666"/>
            </a:pPr>
            <a:endParaRPr lang="en" sz="1200" dirty="0">
              <a:solidFill>
                <a:srgbClr val="0000F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endParaRPr sz="1200" dirty="0"/>
          </a:p>
        </p:txBody>
      </p:sp>
      <p:sp>
        <p:nvSpPr>
          <p:cNvPr id="915" name="Shape 915"/>
          <p:cNvSpPr/>
          <p:nvPr/>
        </p:nvSpPr>
        <p:spPr>
          <a:xfrm>
            <a:off x="8055008" y="396790"/>
            <a:ext cx="794684" cy="33669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16" name="Shape 916"/>
          <p:cNvSpPr txBox="1"/>
          <p:nvPr/>
        </p:nvSpPr>
        <p:spPr>
          <a:xfrm>
            <a:off x="4308231" y="45212"/>
            <a:ext cx="2430259" cy="38463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400" dirty="0">
                <a:solidFill>
                  <a:srgbClr val="FF0000"/>
                </a:solidFill>
              </a:rPr>
              <a:t>(fără a număra bias-urile)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Shape 913"/>
          <p:cNvSpPr txBox="1"/>
          <p:nvPr/>
        </p:nvSpPr>
        <p:spPr>
          <a:xfrm>
            <a:off x="188000" y="222200"/>
            <a:ext cx="4383900" cy="863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14" name="Shape 914"/>
          <p:cNvSpPr txBox="1"/>
          <p:nvPr/>
        </p:nvSpPr>
        <p:spPr>
          <a:xfrm>
            <a:off x="26836" y="120240"/>
            <a:ext cx="7862099" cy="488160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200" dirty="0"/>
          </a:p>
          <a:p>
            <a:pPr lvl="0" rtl="0">
              <a:spcBef>
                <a:spcPts val="0"/>
              </a:spcBef>
              <a:buNone/>
            </a:pPr>
            <a:r>
              <a:rPr lang="en" sz="1200" dirty="0"/>
              <a:t>INPUT: [224x224x3]       </a:t>
            </a:r>
            <a:r>
              <a:rPr lang="en" sz="1200" dirty="0">
                <a:solidFill>
                  <a:srgbClr val="FF0000"/>
                </a:solidFill>
              </a:rPr>
              <a:t> memorie:  224*224*3=150K</a:t>
            </a:r>
            <a:r>
              <a:rPr lang="en" sz="1200" dirty="0"/>
              <a:t>   </a:t>
            </a:r>
            <a:r>
              <a:rPr lang="en" sz="1200" dirty="0">
                <a:solidFill>
                  <a:srgbClr val="0000FF"/>
                </a:solidFill>
              </a:rPr>
              <a:t>parametrii: 0</a:t>
            </a:r>
          </a:p>
          <a:p>
            <a:pPr lvl="0"/>
            <a:r>
              <a:rPr lang="en" sz="1200" dirty="0"/>
              <a:t>CONV3-64: [224x224x64] </a:t>
            </a:r>
            <a:r>
              <a:rPr lang="en" sz="1200" dirty="0">
                <a:solidFill>
                  <a:srgbClr val="FF0000"/>
                </a:solidFill>
              </a:rPr>
              <a:t>memorie:  224*224*64=3.2M</a:t>
            </a:r>
            <a:r>
              <a:rPr lang="en" sz="1200" dirty="0">
                <a:solidFill>
                  <a:srgbClr val="000000"/>
                </a:solidFill>
              </a:rPr>
              <a:t>   </a:t>
            </a:r>
            <a:r>
              <a:rPr lang="en" sz="1200" dirty="0">
                <a:solidFill>
                  <a:srgbClr val="0000FF"/>
                </a:solidFill>
              </a:rPr>
              <a:t>parametrii: (3*3*3)*64 = 1,728</a:t>
            </a:r>
          </a:p>
          <a:p>
            <a:pPr lvl="0"/>
            <a:r>
              <a:rPr lang="en" sz="1200" dirty="0">
                <a:solidFill>
                  <a:srgbClr val="000000"/>
                </a:solidFill>
              </a:rPr>
              <a:t>CONV3-64: [224x224x64] </a:t>
            </a:r>
            <a:r>
              <a:rPr lang="en" sz="1200" dirty="0">
                <a:solidFill>
                  <a:srgbClr val="FF0000"/>
                </a:solidFill>
              </a:rPr>
              <a:t>memorie:  224*224*64=3.2M</a:t>
            </a:r>
            <a:r>
              <a:rPr lang="en" sz="1200" dirty="0">
                <a:solidFill>
                  <a:srgbClr val="000000"/>
                </a:solidFill>
              </a:rPr>
              <a:t>   </a:t>
            </a:r>
            <a:r>
              <a:rPr lang="en" sz="1200" dirty="0">
                <a:solidFill>
                  <a:srgbClr val="0000FF"/>
                </a:solidFill>
              </a:rPr>
              <a:t>parametrii: (3*3*64)*64 = 36,864</a:t>
            </a:r>
          </a:p>
          <a:p>
            <a:pPr lvl="0"/>
            <a:r>
              <a:rPr lang="en" sz="1200" dirty="0">
                <a:solidFill>
                  <a:srgbClr val="000000"/>
                </a:solidFill>
              </a:rPr>
              <a:t>POOL2: [112x112x64] </a:t>
            </a:r>
            <a:r>
              <a:rPr lang="en" sz="1200" dirty="0">
                <a:solidFill>
                  <a:srgbClr val="FF0000"/>
                </a:solidFill>
              </a:rPr>
              <a:t>memorie:  112*112*64=800K</a:t>
            </a:r>
            <a:r>
              <a:rPr lang="en" sz="1200" dirty="0">
                <a:solidFill>
                  <a:srgbClr val="000000"/>
                </a:solidFill>
              </a:rPr>
              <a:t>   </a:t>
            </a:r>
            <a:r>
              <a:rPr lang="en" sz="1200" dirty="0">
                <a:solidFill>
                  <a:srgbClr val="0000FF"/>
                </a:solidFill>
              </a:rPr>
              <a:t>parametrii: 0</a:t>
            </a:r>
          </a:p>
          <a:p>
            <a:pPr lvl="0"/>
            <a:r>
              <a:rPr lang="en" sz="1200" dirty="0">
                <a:solidFill>
                  <a:srgbClr val="000000"/>
                </a:solidFill>
              </a:rPr>
              <a:t>CONV3-128: [112x112x128] </a:t>
            </a:r>
            <a:r>
              <a:rPr lang="en" sz="1200" dirty="0">
                <a:solidFill>
                  <a:srgbClr val="FF0000"/>
                </a:solidFill>
              </a:rPr>
              <a:t>memorie:  112*112*128=1.6M</a:t>
            </a:r>
            <a:r>
              <a:rPr lang="en" sz="1200" dirty="0">
                <a:solidFill>
                  <a:srgbClr val="000000"/>
                </a:solidFill>
              </a:rPr>
              <a:t>   </a:t>
            </a:r>
            <a:r>
              <a:rPr lang="en" sz="1200" dirty="0">
                <a:solidFill>
                  <a:srgbClr val="0000FF"/>
                </a:solidFill>
              </a:rPr>
              <a:t>parametrii: (3*3*64)*128 = 73,728</a:t>
            </a:r>
          </a:p>
          <a:p>
            <a:pPr lvl="0"/>
            <a:r>
              <a:rPr lang="en" sz="1200" dirty="0">
                <a:solidFill>
                  <a:srgbClr val="000000"/>
                </a:solidFill>
              </a:rPr>
              <a:t>CONV3-128: [112x112x128] </a:t>
            </a:r>
            <a:r>
              <a:rPr lang="en" sz="1200" dirty="0">
                <a:solidFill>
                  <a:srgbClr val="FF0000"/>
                </a:solidFill>
              </a:rPr>
              <a:t>memorie:  112*112*128=1.6M</a:t>
            </a:r>
            <a:r>
              <a:rPr lang="en" sz="1200" dirty="0">
                <a:solidFill>
                  <a:srgbClr val="000000"/>
                </a:solidFill>
              </a:rPr>
              <a:t>   </a:t>
            </a:r>
            <a:r>
              <a:rPr lang="en" sz="1200" dirty="0">
                <a:solidFill>
                  <a:srgbClr val="0000FF"/>
                </a:solidFill>
              </a:rPr>
              <a:t>parametrii: (3*3*128)*128 = 147,456</a:t>
            </a:r>
          </a:p>
          <a:p>
            <a:pPr lvl="0"/>
            <a:r>
              <a:rPr lang="en" sz="1200" dirty="0">
                <a:solidFill>
                  <a:srgbClr val="000000"/>
                </a:solidFill>
              </a:rPr>
              <a:t>POOL2: [56x56x128] </a:t>
            </a:r>
            <a:r>
              <a:rPr lang="en" sz="1200" dirty="0">
                <a:solidFill>
                  <a:srgbClr val="FF0000"/>
                </a:solidFill>
              </a:rPr>
              <a:t>memorie:  56*56*128=400K</a:t>
            </a:r>
            <a:r>
              <a:rPr lang="en" sz="1200" dirty="0">
                <a:solidFill>
                  <a:srgbClr val="000000"/>
                </a:solidFill>
              </a:rPr>
              <a:t>   </a:t>
            </a:r>
            <a:r>
              <a:rPr lang="en" sz="1200" dirty="0">
                <a:solidFill>
                  <a:srgbClr val="0000FF"/>
                </a:solidFill>
              </a:rPr>
              <a:t>parametrii: 0</a:t>
            </a:r>
          </a:p>
          <a:p>
            <a:pPr lvl="0"/>
            <a:r>
              <a:rPr lang="en" sz="1200" dirty="0">
                <a:solidFill>
                  <a:srgbClr val="000000"/>
                </a:solidFill>
              </a:rPr>
              <a:t>CONV3-256: [56x56x256] </a:t>
            </a:r>
            <a:r>
              <a:rPr lang="en" sz="1200" dirty="0">
                <a:solidFill>
                  <a:srgbClr val="FF0000"/>
                </a:solidFill>
              </a:rPr>
              <a:t>memorie:  56*56*256=800K</a:t>
            </a:r>
            <a:r>
              <a:rPr lang="en" sz="1200" dirty="0">
                <a:solidFill>
                  <a:srgbClr val="000000"/>
                </a:solidFill>
              </a:rPr>
              <a:t>   </a:t>
            </a:r>
            <a:r>
              <a:rPr lang="en" sz="1200" dirty="0">
                <a:solidFill>
                  <a:srgbClr val="0000FF"/>
                </a:solidFill>
              </a:rPr>
              <a:t>parametrii: (3*3*128)*256 = 294,912</a:t>
            </a:r>
          </a:p>
          <a:p>
            <a:pPr lvl="0"/>
            <a:r>
              <a:rPr lang="en" sz="1200" dirty="0">
                <a:solidFill>
                  <a:srgbClr val="000000"/>
                </a:solidFill>
              </a:rPr>
              <a:t>CONV3-256: [56x56x256] </a:t>
            </a:r>
            <a:r>
              <a:rPr lang="en" sz="1200" dirty="0">
                <a:solidFill>
                  <a:srgbClr val="FF0000"/>
                </a:solidFill>
              </a:rPr>
              <a:t>memorie:  56*56*256=800K</a:t>
            </a:r>
            <a:r>
              <a:rPr lang="en" sz="1200" dirty="0">
                <a:solidFill>
                  <a:srgbClr val="000000"/>
                </a:solidFill>
              </a:rPr>
              <a:t>   </a:t>
            </a:r>
            <a:r>
              <a:rPr lang="en" sz="1200" dirty="0">
                <a:solidFill>
                  <a:srgbClr val="0000FF"/>
                </a:solidFill>
              </a:rPr>
              <a:t>parametrii: (3*3*256)*256 = 589,824</a:t>
            </a:r>
          </a:p>
          <a:p>
            <a:pPr lvl="0"/>
            <a:r>
              <a:rPr lang="en" sz="1200" dirty="0">
                <a:solidFill>
                  <a:srgbClr val="000000"/>
                </a:solidFill>
              </a:rPr>
              <a:t>CONV3-256: [56x56x256] </a:t>
            </a:r>
            <a:r>
              <a:rPr lang="en" sz="1200" dirty="0">
                <a:solidFill>
                  <a:srgbClr val="FF0000"/>
                </a:solidFill>
              </a:rPr>
              <a:t>memorie:  56*56*256=800K</a:t>
            </a:r>
            <a:r>
              <a:rPr lang="en" sz="1200" dirty="0">
                <a:solidFill>
                  <a:srgbClr val="000000"/>
                </a:solidFill>
              </a:rPr>
              <a:t>   </a:t>
            </a:r>
            <a:r>
              <a:rPr lang="en" sz="1200" dirty="0">
                <a:solidFill>
                  <a:srgbClr val="0000FF"/>
                </a:solidFill>
              </a:rPr>
              <a:t>parametrii: (3*3*256)*256 = 589,824</a:t>
            </a:r>
          </a:p>
          <a:p>
            <a:pPr lvl="0"/>
            <a:r>
              <a:rPr lang="en" sz="1200" dirty="0">
                <a:solidFill>
                  <a:srgbClr val="000000"/>
                </a:solidFill>
              </a:rPr>
              <a:t>POOL2: [28x28x256] </a:t>
            </a:r>
            <a:r>
              <a:rPr lang="en" sz="1200" dirty="0">
                <a:solidFill>
                  <a:srgbClr val="FF0000"/>
                </a:solidFill>
              </a:rPr>
              <a:t>memorie:  28*28*256=200K</a:t>
            </a:r>
            <a:r>
              <a:rPr lang="en" sz="1200" dirty="0">
                <a:solidFill>
                  <a:srgbClr val="000000"/>
                </a:solidFill>
              </a:rPr>
              <a:t>   </a:t>
            </a:r>
            <a:r>
              <a:rPr lang="en" sz="1200" dirty="0">
                <a:solidFill>
                  <a:srgbClr val="0000FF"/>
                </a:solidFill>
              </a:rPr>
              <a:t>parametrii: 0</a:t>
            </a:r>
          </a:p>
          <a:p>
            <a:pPr lvl="0"/>
            <a:r>
              <a:rPr lang="en" sz="1200" dirty="0">
                <a:solidFill>
                  <a:srgbClr val="000000"/>
                </a:solidFill>
              </a:rPr>
              <a:t>CONV3-512: [28x28x512] </a:t>
            </a:r>
            <a:r>
              <a:rPr lang="en" sz="1200" dirty="0">
                <a:solidFill>
                  <a:srgbClr val="FF0000"/>
                </a:solidFill>
              </a:rPr>
              <a:t>memorie:  28*28*512=400K</a:t>
            </a:r>
            <a:r>
              <a:rPr lang="en" sz="1200" dirty="0">
                <a:solidFill>
                  <a:srgbClr val="000000"/>
                </a:solidFill>
              </a:rPr>
              <a:t>   </a:t>
            </a:r>
            <a:r>
              <a:rPr lang="en" sz="1200" dirty="0">
                <a:solidFill>
                  <a:srgbClr val="0000FF"/>
                </a:solidFill>
              </a:rPr>
              <a:t>parametrii: (3*3*256)*512 = 1,179,648</a:t>
            </a:r>
          </a:p>
          <a:p>
            <a:pPr lvl="0"/>
            <a:r>
              <a:rPr lang="en" sz="1200" dirty="0">
                <a:solidFill>
                  <a:srgbClr val="000000"/>
                </a:solidFill>
              </a:rPr>
              <a:t>CONV3-512: [28x28x512] </a:t>
            </a:r>
            <a:r>
              <a:rPr lang="en" sz="1200" dirty="0">
                <a:solidFill>
                  <a:srgbClr val="FF0000"/>
                </a:solidFill>
              </a:rPr>
              <a:t>memorie:  28*28*512=400K</a:t>
            </a:r>
            <a:r>
              <a:rPr lang="en" sz="1200" dirty="0">
                <a:solidFill>
                  <a:srgbClr val="000000"/>
                </a:solidFill>
              </a:rPr>
              <a:t>   </a:t>
            </a:r>
            <a:r>
              <a:rPr lang="en" sz="1200" dirty="0">
                <a:solidFill>
                  <a:srgbClr val="0000FF"/>
                </a:solidFill>
              </a:rPr>
              <a:t>parametrii: (3*3*512)*512 = 2,359,296</a:t>
            </a:r>
          </a:p>
          <a:p>
            <a:pPr lvl="0"/>
            <a:r>
              <a:rPr lang="en" sz="1200" dirty="0">
                <a:solidFill>
                  <a:srgbClr val="000000"/>
                </a:solidFill>
              </a:rPr>
              <a:t>CONV3-512: [28x28x512] </a:t>
            </a:r>
            <a:r>
              <a:rPr lang="en" sz="1200" dirty="0">
                <a:solidFill>
                  <a:srgbClr val="FF0000"/>
                </a:solidFill>
              </a:rPr>
              <a:t>memorie:  28*28*512=400K</a:t>
            </a:r>
            <a:r>
              <a:rPr lang="en" sz="1200" dirty="0">
                <a:solidFill>
                  <a:srgbClr val="000000"/>
                </a:solidFill>
              </a:rPr>
              <a:t>   </a:t>
            </a:r>
            <a:r>
              <a:rPr lang="en" sz="1200" dirty="0">
                <a:solidFill>
                  <a:srgbClr val="0000FF"/>
                </a:solidFill>
              </a:rPr>
              <a:t>parametrii: (3*3*512)*512 = 2,359,296</a:t>
            </a:r>
          </a:p>
          <a:p>
            <a:pPr lvl="0"/>
            <a:r>
              <a:rPr lang="en" sz="1200" dirty="0">
                <a:solidFill>
                  <a:srgbClr val="000000"/>
                </a:solidFill>
              </a:rPr>
              <a:t>POOL2: [14x14x512] </a:t>
            </a:r>
            <a:r>
              <a:rPr lang="en" sz="1200" dirty="0">
                <a:solidFill>
                  <a:srgbClr val="FF0000"/>
                </a:solidFill>
              </a:rPr>
              <a:t>memorie:  14*14*512=100K</a:t>
            </a:r>
            <a:r>
              <a:rPr lang="en" sz="1200" dirty="0">
                <a:solidFill>
                  <a:srgbClr val="000000"/>
                </a:solidFill>
              </a:rPr>
              <a:t>   </a:t>
            </a:r>
            <a:r>
              <a:rPr lang="en" sz="1200" dirty="0">
                <a:solidFill>
                  <a:srgbClr val="0000FF"/>
                </a:solidFill>
              </a:rPr>
              <a:t>parametrii: 0</a:t>
            </a:r>
          </a:p>
          <a:p>
            <a:pPr lvl="0"/>
            <a:r>
              <a:rPr lang="en" sz="1200" dirty="0">
                <a:solidFill>
                  <a:srgbClr val="000000"/>
                </a:solidFill>
              </a:rPr>
              <a:t>CONV3-512: [14x14x512] </a:t>
            </a:r>
            <a:r>
              <a:rPr lang="en" sz="1200" dirty="0">
                <a:solidFill>
                  <a:srgbClr val="FF0000"/>
                </a:solidFill>
              </a:rPr>
              <a:t>memorie:  14*14*512=100K</a:t>
            </a:r>
            <a:r>
              <a:rPr lang="en" sz="1200" dirty="0">
                <a:solidFill>
                  <a:srgbClr val="000000"/>
                </a:solidFill>
              </a:rPr>
              <a:t>   </a:t>
            </a:r>
            <a:r>
              <a:rPr lang="en" sz="1200" dirty="0">
                <a:solidFill>
                  <a:srgbClr val="0000FF"/>
                </a:solidFill>
              </a:rPr>
              <a:t>parametrii: (3*3*512)*512 = 2,359,296</a:t>
            </a:r>
          </a:p>
          <a:p>
            <a:pPr lvl="0"/>
            <a:r>
              <a:rPr lang="en" sz="1200" dirty="0">
                <a:solidFill>
                  <a:srgbClr val="000000"/>
                </a:solidFill>
              </a:rPr>
              <a:t>CONV3-512: [14x14x512] </a:t>
            </a:r>
            <a:r>
              <a:rPr lang="en" sz="1200" dirty="0">
                <a:solidFill>
                  <a:srgbClr val="FF0000"/>
                </a:solidFill>
              </a:rPr>
              <a:t>memorie:  14*14*512=100K</a:t>
            </a:r>
            <a:r>
              <a:rPr lang="en" sz="1200" dirty="0">
                <a:solidFill>
                  <a:srgbClr val="000000"/>
                </a:solidFill>
              </a:rPr>
              <a:t>   </a:t>
            </a:r>
            <a:r>
              <a:rPr lang="en" sz="1200" dirty="0">
                <a:solidFill>
                  <a:srgbClr val="0000FF"/>
                </a:solidFill>
              </a:rPr>
              <a:t>parametrii: (3*3*512)*512 = 2,359,296</a:t>
            </a:r>
          </a:p>
          <a:p>
            <a:pPr lvl="0"/>
            <a:r>
              <a:rPr lang="en" sz="1200" dirty="0">
                <a:solidFill>
                  <a:srgbClr val="000000"/>
                </a:solidFill>
              </a:rPr>
              <a:t>CONV3-512: [14x14x512] </a:t>
            </a:r>
            <a:r>
              <a:rPr lang="en" sz="1200" dirty="0">
                <a:solidFill>
                  <a:srgbClr val="FF0000"/>
                </a:solidFill>
              </a:rPr>
              <a:t>memorie:  14*14*512=100K</a:t>
            </a:r>
            <a:r>
              <a:rPr lang="en" sz="1200" dirty="0">
                <a:solidFill>
                  <a:srgbClr val="000000"/>
                </a:solidFill>
              </a:rPr>
              <a:t>   </a:t>
            </a:r>
            <a:r>
              <a:rPr lang="en" sz="1200" dirty="0">
                <a:solidFill>
                  <a:srgbClr val="0000FF"/>
                </a:solidFill>
              </a:rPr>
              <a:t>parametrii: (3*3*512)*512 = 2,359,296</a:t>
            </a:r>
          </a:p>
          <a:p>
            <a:pPr lvl="0"/>
            <a:r>
              <a:rPr lang="en" sz="1200" dirty="0">
                <a:solidFill>
                  <a:srgbClr val="000000"/>
                </a:solidFill>
              </a:rPr>
              <a:t>POOL2: [7x7x512] </a:t>
            </a:r>
            <a:r>
              <a:rPr lang="en" sz="1200" dirty="0">
                <a:solidFill>
                  <a:srgbClr val="FF0000"/>
                </a:solidFill>
              </a:rPr>
              <a:t>memorie:  7*7*512=25K</a:t>
            </a:r>
            <a:r>
              <a:rPr lang="en" sz="1200" dirty="0">
                <a:solidFill>
                  <a:srgbClr val="000000"/>
                </a:solidFill>
              </a:rPr>
              <a:t>  </a:t>
            </a:r>
            <a:r>
              <a:rPr lang="en" sz="1200" dirty="0">
                <a:solidFill>
                  <a:srgbClr val="0000FF"/>
                </a:solidFill>
              </a:rPr>
              <a:t>parametrii: 0</a:t>
            </a:r>
          </a:p>
          <a:p>
            <a:pPr lvl="0"/>
            <a:r>
              <a:rPr lang="en" sz="1200" dirty="0">
                <a:solidFill>
                  <a:srgbClr val="000000"/>
                </a:solidFill>
              </a:rPr>
              <a:t>FC: [1x1x4096] </a:t>
            </a:r>
            <a:r>
              <a:rPr lang="en" sz="1200" dirty="0">
                <a:solidFill>
                  <a:srgbClr val="FF0000"/>
                </a:solidFill>
              </a:rPr>
              <a:t>memorie:  4096</a:t>
            </a:r>
            <a:r>
              <a:rPr lang="en" sz="1200" dirty="0">
                <a:solidFill>
                  <a:srgbClr val="000000"/>
                </a:solidFill>
              </a:rPr>
              <a:t>  </a:t>
            </a:r>
            <a:r>
              <a:rPr lang="en" sz="1200" dirty="0">
                <a:solidFill>
                  <a:srgbClr val="0000FF"/>
                </a:solidFill>
              </a:rPr>
              <a:t>parametrii: 7*7*512*4096 = 102,760,448</a:t>
            </a:r>
          </a:p>
          <a:p>
            <a:pPr lvl="0"/>
            <a:r>
              <a:rPr lang="en" sz="1200" dirty="0">
                <a:solidFill>
                  <a:srgbClr val="000000"/>
                </a:solidFill>
              </a:rPr>
              <a:t>FC: [1x1x4096] </a:t>
            </a:r>
            <a:r>
              <a:rPr lang="en" sz="1200" dirty="0">
                <a:solidFill>
                  <a:srgbClr val="FF0000"/>
                </a:solidFill>
              </a:rPr>
              <a:t>memorie:  4096</a:t>
            </a:r>
            <a:r>
              <a:rPr lang="en" sz="1200" dirty="0">
                <a:solidFill>
                  <a:srgbClr val="000000"/>
                </a:solidFill>
              </a:rPr>
              <a:t>  </a:t>
            </a:r>
            <a:r>
              <a:rPr lang="en" sz="1200" dirty="0">
                <a:solidFill>
                  <a:srgbClr val="0000FF"/>
                </a:solidFill>
              </a:rPr>
              <a:t>parametrii: 4096*4096 = 16,777,216</a:t>
            </a:r>
          </a:p>
          <a:p>
            <a:pPr lvl="0">
              <a:buClr>
                <a:srgbClr val="000000"/>
              </a:buClr>
              <a:buSzPct val="91666"/>
            </a:pPr>
            <a:r>
              <a:rPr lang="en" sz="1200" dirty="0">
                <a:solidFill>
                  <a:srgbClr val="000000"/>
                </a:solidFill>
              </a:rPr>
              <a:t>FC: [1x1x1000] </a:t>
            </a:r>
            <a:r>
              <a:rPr lang="en" sz="1200" dirty="0">
                <a:solidFill>
                  <a:srgbClr val="FF0000"/>
                </a:solidFill>
              </a:rPr>
              <a:t>memorie:  1000 </a:t>
            </a:r>
            <a:r>
              <a:rPr lang="en" sz="1200" dirty="0">
                <a:solidFill>
                  <a:srgbClr val="0000FF"/>
                </a:solidFill>
              </a:rPr>
              <a:t>parametrii: 4096*1000 = 4,096,000</a:t>
            </a:r>
          </a:p>
          <a:p>
            <a:pPr lvl="0"/>
            <a:r>
              <a:rPr lang="en" sz="1200" b="1" dirty="0">
                <a:solidFill>
                  <a:srgbClr val="FF0000"/>
                </a:solidFill>
              </a:rPr>
              <a:t>Memorie totală: 24M * 4 bytes ~= 93MB / imagine</a:t>
            </a:r>
            <a:r>
              <a:rPr lang="en" sz="1200" dirty="0"/>
              <a:t> (doar propagarea înainte, ~x2 înapoi)</a:t>
            </a:r>
          </a:p>
          <a:p>
            <a:pPr lvl="0"/>
            <a:r>
              <a:rPr lang="en" sz="1200" b="1" dirty="0">
                <a:solidFill>
                  <a:srgbClr val="0000FF"/>
                </a:solidFill>
              </a:rPr>
              <a:t>Numărul total de parametrii: 138M</a:t>
            </a:r>
          </a:p>
          <a:p>
            <a:pPr lvl="0">
              <a:buClr>
                <a:srgbClr val="000000"/>
              </a:buClr>
              <a:buSzPct val="91666"/>
            </a:pPr>
            <a:endParaRPr lang="en" sz="1200" dirty="0">
              <a:solidFill>
                <a:srgbClr val="0000F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endParaRPr sz="1200" dirty="0"/>
          </a:p>
        </p:txBody>
      </p:sp>
      <p:sp>
        <p:nvSpPr>
          <p:cNvPr id="7" name="Shape 937"/>
          <p:cNvSpPr txBox="1"/>
          <p:nvPr/>
        </p:nvSpPr>
        <p:spPr>
          <a:xfrm>
            <a:off x="7112530" y="540903"/>
            <a:ext cx="1939800" cy="4247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500" dirty="0"/>
              <a:t>Observații:</a:t>
            </a:r>
          </a:p>
          <a:p>
            <a:pPr lvl="0" rtl="0">
              <a:spcBef>
                <a:spcPts val="0"/>
              </a:spcBef>
              <a:buNone/>
            </a:pPr>
            <a:endParaRPr sz="1500" dirty="0"/>
          </a:p>
          <a:p>
            <a:pPr lvl="0" rtl="0">
              <a:spcBef>
                <a:spcPts val="0"/>
              </a:spcBef>
              <a:buNone/>
            </a:pPr>
            <a:r>
              <a:rPr lang="en" sz="1500" dirty="0">
                <a:solidFill>
                  <a:srgbClr val="FF0000"/>
                </a:solidFill>
              </a:rPr>
              <a:t>Cea mai multă memorie este consumată în primele straturi CONV</a:t>
            </a:r>
          </a:p>
          <a:p>
            <a:pPr lvl="0" rtl="0">
              <a:spcBef>
                <a:spcPts val="0"/>
              </a:spcBef>
              <a:buNone/>
            </a:pPr>
            <a:endParaRPr sz="1500" dirty="0"/>
          </a:p>
          <a:p>
            <a:pPr lvl="0" rtl="0">
              <a:spcBef>
                <a:spcPts val="0"/>
              </a:spcBef>
              <a:buNone/>
            </a:pPr>
            <a:endParaRPr sz="1500" dirty="0"/>
          </a:p>
          <a:p>
            <a:pPr lvl="0" rtl="0">
              <a:spcBef>
                <a:spcPts val="0"/>
              </a:spcBef>
              <a:buNone/>
            </a:pPr>
            <a:endParaRPr sz="1500" dirty="0"/>
          </a:p>
          <a:p>
            <a:pPr lvl="0" rtl="0">
              <a:spcBef>
                <a:spcPts val="0"/>
              </a:spcBef>
              <a:buNone/>
            </a:pPr>
            <a:endParaRPr sz="1500" dirty="0"/>
          </a:p>
          <a:p>
            <a:pPr lvl="0" rtl="0">
              <a:spcBef>
                <a:spcPts val="0"/>
              </a:spcBef>
              <a:buNone/>
            </a:pPr>
            <a:r>
              <a:rPr lang="en" sz="1500" dirty="0">
                <a:solidFill>
                  <a:srgbClr val="0000FF"/>
                </a:solidFill>
              </a:rPr>
              <a:t>Cei mai mulți parametrii în ultimele straturi FC</a:t>
            </a:r>
          </a:p>
        </p:txBody>
      </p:sp>
      <p:cxnSp>
        <p:nvCxnSpPr>
          <p:cNvPr id="8" name="Shape 938"/>
          <p:cNvCxnSpPr>
            <a:cxnSpLocks/>
          </p:cNvCxnSpPr>
          <p:nvPr/>
        </p:nvCxnSpPr>
        <p:spPr>
          <a:xfrm flipH="1">
            <a:off x="4768197" y="3413051"/>
            <a:ext cx="2344333" cy="531017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9" name="Shape 939"/>
          <p:cNvCxnSpPr>
            <a:cxnSpLocks/>
          </p:cNvCxnSpPr>
          <p:nvPr/>
        </p:nvCxnSpPr>
        <p:spPr>
          <a:xfrm flipH="1" flipV="1">
            <a:off x="3593805" y="871871"/>
            <a:ext cx="3518725" cy="606055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</p:spTree>
    <p:extLst>
      <p:ext uri="{BB962C8B-B14F-4D97-AF65-F5344CB8AC3E}">
        <p14:creationId xmlns:p14="http://schemas.microsoft.com/office/powerpoint/2010/main" val="243300955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4" name="Shape 9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18409"/>
            <a:ext cx="9143997" cy="2691580"/>
          </a:xfrm>
          <a:prstGeom prst="rect">
            <a:avLst/>
          </a:prstGeom>
          <a:noFill/>
          <a:ln>
            <a:noFill/>
          </a:ln>
        </p:spPr>
      </p:pic>
      <p:sp>
        <p:nvSpPr>
          <p:cNvPr id="946" name="Shape 946"/>
          <p:cNvSpPr txBox="1"/>
          <p:nvPr/>
        </p:nvSpPr>
        <p:spPr>
          <a:xfrm>
            <a:off x="152075" y="79300"/>
            <a:ext cx="7906800" cy="991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dirty="0"/>
              <a:t>Studiu de caz: GoogLeNet</a:t>
            </a:r>
          </a:p>
        </p:txBody>
      </p:sp>
      <p:sp>
        <p:nvSpPr>
          <p:cNvPr id="947" name="Shape 947"/>
          <p:cNvSpPr txBox="1"/>
          <p:nvPr/>
        </p:nvSpPr>
        <p:spPr>
          <a:xfrm>
            <a:off x="149717" y="673102"/>
            <a:ext cx="2343000" cy="43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i="1" dirty="0"/>
              <a:t>[Szegedy et al., 2014]</a:t>
            </a:r>
          </a:p>
        </p:txBody>
      </p:sp>
      <p:pic>
        <p:nvPicPr>
          <p:cNvPr id="948" name="Shape 9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2618" y="2576149"/>
            <a:ext cx="4555895" cy="2347543"/>
          </a:xfrm>
          <a:prstGeom prst="rect">
            <a:avLst/>
          </a:prstGeom>
          <a:noFill/>
          <a:ln>
            <a:noFill/>
          </a:ln>
        </p:spPr>
      </p:pic>
      <p:sp>
        <p:nvSpPr>
          <p:cNvPr id="949" name="Shape 949"/>
          <p:cNvSpPr txBox="1"/>
          <p:nvPr/>
        </p:nvSpPr>
        <p:spPr>
          <a:xfrm>
            <a:off x="5071176" y="2909989"/>
            <a:ext cx="2987699" cy="577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 dirty="0"/>
              <a:t>Modulul Inception</a:t>
            </a:r>
          </a:p>
        </p:txBody>
      </p:sp>
      <p:sp>
        <p:nvSpPr>
          <p:cNvPr id="950" name="Shape 950"/>
          <p:cNvSpPr txBox="1"/>
          <p:nvPr/>
        </p:nvSpPr>
        <p:spPr>
          <a:xfrm>
            <a:off x="3907692" y="4502662"/>
            <a:ext cx="5255846" cy="621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Câștigătorul ILSVRC 2014 (6.7% eroarea top 5)</a:t>
            </a:r>
          </a:p>
          <a:p>
            <a:pPr lvl="0" rtl="0">
              <a:spcBef>
                <a:spcPts val="0"/>
              </a:spcBef>
              <a:buNone/>
            </a:pPr>
            <a:endParaRPr sz="1800" dirty="0"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Shape 956"/>
          <p:cNvSpPr txBox="1"/>
          <p:nvPr/>
        </p:nvSpPr>
        <p:spPr>
          <a:xfrm>
            <a:off x="152075" y="79300"/>
            <a:ext cx="7906800" cy="991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dirty="0"/>
              <a:t>Studiu de caz: GoogLeNet</a:t>
            </a:r>
          </a:p>
        </p:txBody>
      </p:sp>
      <p:pic>
        <p:nvPicPr>
          <p:cNvPr id="957" name="Shape 9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650" y="903674"/>
            <a:ext cx="6348398" cy="3373199"/>
          </a:xfrm>
          <a:prstGeom prst="rect">
            <a:avLst/>
          </a:prstGeom>
          <a:noFill/>
          <a:ln>
            <a:noFill/>
          </a:ln>
        </p:spPr>
      </p:pic>
      <p:sp>
        <p:nvSpPr>
          <p:cNvPr id="958" name="Shape 958"/>
          <p:cNvSpPr txBox="1"/>
          <p:nvPr/>
        </p:nvSpPr>
        <p:spPr>
          <a:xfrm>
            <a:off x="6457050" y="903675"/>
            <a:ext cx="2624400" cy="3373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chemeClr val="tx1"/>
                </a:solidFill>
              </a:rPr>
              <a:t>Avantaje interesante:</a:t>
            </a:r>
          </a:p>
          <a:p>
            <a:pPr lvl="0" rtl="0">
              <a:spcBef>
                <a:spcPts val="0"/>
              </a:spcBef>
              <a:buNone/>
            </a:pPr>
            <a:endParaRPr sz="1800" dirty="0">
              <a:solidFill>
                <a:schemeClr val="tx1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chemeClr val="tx1"/>
                </a:solidFill>
              </a:rPr>
              <a:t>- Doar 5 milioane de parametrii! (elimină straturile FC)</a:t>
            </a:r>
          </a:p>
          <a:p>
            <a:pPr lvl="0" rtl="0">
              <a:spcBef>
                <a:spcPts val="0"/>
              </a:spcBef>
              <a:buNone/>
            </a:pPr>
            <a:endParaRPr sz="1800" dirty="0">
              <a:solidFill>
                <a:schemeClr val="tx1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1800" b="1" dirty="0">
                <a:solidFill>
                  <a:schemeClr val="tx1"/>
                </a:solidFill>
              </a:rPr>
              <a:t>Comparat cu AlexNet: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chemeClr val="tx1"/>
                </a:solidFill>
              </a:rPr>
              <a:t>- 12x mai puțini parametrii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chemeClr val="tx1"/>
                </a:solidFill>
              </a:rPr>
              <a:t>- 2x mai multe calcule</a:t>
            </a:r>
          </a:p>
          <a:p>
            <a:pPr lvl="0">
              <a:spcBef>
                <a:spcPts val="0"/>
              </a:spcBef>
              <a:buNone/>
            </a:pPr>
            <a:r>
              <a:rPr lang="en" sz="1800" dirty="0">
                <a:solidFill>
                  <a:schemeClr val="tx1"/>
                </a:solidFill>
              </a:rPr>
              <a:t>- 6.67% (vs. 16.4%)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/>
          <p:nvPr/>
        </p:nvSpPr>
        <p:spPr>
          <a:xfrm>
            <a:off x="1638400" y="2311753"/>
            <a:ext cx="282299" cy="813899"/>
          </a:xfrm>
          <a:prstGeom prst="cube">
            <a:avLst>
              <a:gd name="adj" fmla="val 53382"/>
            </a:avLst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3" name="Shape 183"/>
          <p:cNvSpPr/>
          <p:nvPr/>
        </p:nvSpPr>
        <p:spPr>
          <a:xfrm>
            <a:off x="3234650" y="2577553"/>
            <a:ext cx="282299" cy="282299"/>
          </a:xfrm>
          <a:prstGeom prst="ellipse">
            <a:avLst/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184" name="Shape 184"/>
          <p:cNvCxnSpPr>
            <a:endCxn id="183" idx="2"/>
          </p:cNvCxnSpPr>
          <p:nvPr/>
        </p:nvCxnSpPr>
        <p:spPr>
          <a:xfrm rot="10800000" flipH="1">
            <a:off x="1745150" y="2718702"/>
            <a:ext cx="1489500" cy="3990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85" name="Shape 185"/>
          <p:cNvCxnSpPr>
            <a:endCxn id="183" idx="2"/>
          </p:cNvCxnSpPr>
          <p:nvPr/>
        </p:nvCxnSpPr>
        <p:spPr>
          <a:xfrm>
            <a:off x="1764650" y="2481402"/>
            <a:ext cx="1470000" cy="2373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86" name="Shape 186"/>
          <p:cNvCxnSpPr>
            <a:endCxn id="183" idx="2"/>
          </p:cNvCxnSpPr>
          <p:nvPr/>
        </p:nvCxnSpPr>
        <p:spPr>
          <a:xfrm>
            <a:off x="1900850" y="2332002"/>
            <a:ext cx="1333800" cy="3867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87" name="Shape 187"/>
          <p:cNvCxnSpPr>
            <a:endCxn id="183" idx="2"/>
          </p:cNvCxnSpPr>
          <p:nvPr/>
        </p:nvCxnSpPr>
        <p:spPr>
          <a:xfrm rot="10800000" flipH="1">
            <a:off x="1926950" y="2718702"/>
            <a:ext cx="1307700" cy="2496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88" name="Shape 188"/>
          <p:cNvSpPr txBox="1"/>
          <p:nvPr/>
        </p:nvSpPr>
        <p:spPr>
          <a:xfrm>
            <a:off x="1834500" y="3639753"/>
            <a:ext cx="491700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32</a:t>
            </a:r>
          </a:p>
        </p:txBody>
      </p:sp>
      <p:sp>
        <p:nvSpPr>
          <p:cNvPr id="189" name="Shape 189"/>
          <p:cNvSpPr txBox="1"/>
          <p:nvPr/>
        </p:nvSpPr>
        <p:spPr>
          <a:xfrm>
            <a:off x="2198800" y="1566578"/>
            <a:ext cx="491700" cy="28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32</a:t>
            </a:r>
          </a:p>
        </p:txBody>
      </p:sp>
      <p:sp>
        <p:nvSpPr>
          <p:cNvPr id="190" name="Shape 190"/>
          <p:cNvSpPr txBox="1"/>
          <p:nvPr/>
        </p:nvSpPr>
        <p:spPr>
          <a:xfrm>
            <a:off x="1163887" y="4031385"/>
            <a:ext cx="491700" cy="182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</a:t>
            </a:r>
          </a:p>
        </p:txBody>
      </p:sp>
      <p:sp>
        <p:nvSpPr>
          <p:cNvPr id="192" name="Shape 192"/>
          <p:cNvSpPr/>
          <p:nvPr/>
        </p:nvSpPr>
        <p:spPr>
          <a:xfrm>
            <a:off x="1221875" y="1339753"/>
            <a:ext cx="956400" cy="2757900"/>
          </a:xfrm>
          <a:prstGeom prst="cube">
            <a:avLst>
              <a:gd name="adj" fmla="val 77711"/>
            </a:avLst>
          </a:prstGeom>
          <a:solidFill>
            <a:srgbClr val="F4CCCC">
              <a:alpha val="51920"/>
            </a:srgbClr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3" name="Shape 193"/>
          <p:cNvSpPr txBox="1"/>
          <p:nvPr/>
        </p:nvSpPr>
        <p:spPr>
          <a:xfrm>
            <a:off x="3479725" y="917378"/>
            <a:ext cx="4000137" cy="5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FF0000"/>
                </a:solidFill>
              </a:rPr>
              <a:t>Imagine de 32x32x3</a:t>
            </a:r>
          </a:p>
          <a:p>
            <a:pPr lv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Filtru de 5x5x3</a:t>
            </a:r>
          </a:p>
        </p:txBody>
      </p:sp>
      <p:cxnSp>
        <p:nvCxnSpPr>
          <p:cNvPr id="194" name="Shape 194"/>
          <p:cNvCxnSpPr>
            <a:stCxn id="193" idx="1"/>
          </p:cNvCxnSpPr>
          <p:nvPr/>
        </p:nvCxnSpPr>
        <p:spPr>
          <a:xfrm flipH="1">
            <a:off x="2348651" y="1193678"/>
            <a:ext cx="1131074" cy="198574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95" name="Shape 195"/>
          <p:cNvCxnSpPr/>
          <p:nvPr/>
        </p:nvCxnSpPr>
        <p:spPr>
          <a:xfrm flipH="1">
            <a:off x="1926949" y="1566578"/>
            <a:ext cx="1552776" cy="1078525"/>
          </a:xfrm>
          <a:prstGeom prst="straightConnector1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96" name="Shape 196"/>
          <p:cNvCxnSpPr/>
          <p:nvPr/>
        </p:nvCxnSpPr>
        <p:spPr>
          <a:xfrm flipH="1" flipV="1">
            <a:off x="3574800" y="2859853"/>
            <a:ext cx="496175" cy="265799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97" name="Shape 197"/>
          <p:cNvSpPr txBox="1"/>
          <p:nvPr/>
        </p:nvSpPr>
        <p:spPr>
          <a:xfrm>
            <a:off x="4070975" y="2898152"/>
            <a:ext cx="5016000" cy="128656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b="1" dirty="0"/>
              <a:t>un număr: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dirty="0"/>
              <a:t>Rezultatul produsului scalar dintre filtru și o subimagine de 5x5x3 pixeli</a:t>
            </a:r>
          </a:p>
          <a:p>
            <a:pPr lvl="0">
              <a:spcBef>
                <a:spcPts val="0"/>
              </a:spcBef>
              <a:buNone/>
            </a:pPr>
            <a:r>
              <a:rPr lang="en" sz="1800" dirty="0"/>
              <a:t>(i.e. 5*5*3 = produs scalar pe 75 de componente + bias)</a:t>
            </a:r>
          </a:p>
        </p:txBody>
      </p:sp>
      <p:pic>
        <p:nvPicPr>
          <p:cNvPr id="198" name="Shape 1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55058" y="1442481"/>
            <a:ext cx="370518" cy="28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Shape 1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99182" y="4359346"/>
            <a:ext cx="1225640" cy="393599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Shape 169"/>
          <p:cNvSpPr txBox="1"/>
          <p:nvPr/>
        </p:nvSpPr>
        <p:spPr>
          <a:xfrm>
            <a:off x="0" y="26277"/>
            <a:ext cx="9144000" cy="656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 dirty="0"/>
              <a:t>Stratul convoluțional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Shape 964"/>
          <p:cNvSpPr txBox="1"/>
          <p:nvPr/>
        </p:nvSpPr>
        <p:spPr>
          <a:xfrm>
            <a:off x="6867767" y="4642714"/>
            <a:ext cx="2164121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r>
              <a:rPr lang="en" sz="1200" dirty="0"/>
              <a:t>Slide după Kaiming He</a:t>
            </a:r>
            <a:endParaRPr lang="en" sz="1200" dirty="0">
              <a:solidFill>
                <a:schemeClr val="dk1"/>
              </a:solidFill>
            </a:endParaRPr>
          </a:p>
        </p:txBody>
      </p:sp>
      <p:pic>
        <p:nvPicPr>
          <p:cNvPr id="965" name="Shape 9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4375" y="930725"/>
            <a:ext cx="6506351" cy="3663143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966" name="Shape 966"/>
          <p:cNvSpPr txBox="1"/>
          <p:nvPr/>
        </p:nvSpPr>
        <p:spPr>
          <a:xfrm>
            <a:off x="107463" y="1148"/>
            <a:ext cx="4552460" cy="991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dirty="0"/>
              <a:t>Studiu de caz: ResNet</a:t>
            </a:r>
          </a:p>
        </p:txBody>
      </p:sp>
      <p:sp>
        <p:nvSpPr>
          <p:cNvPr id="967" name="Shape 967"/>
          <p:cNvSpPr txBox="1"/>
          <p:nvPr/>
        </p:nvSpPr>
        <p:spPr>
          <a:xfrm>
            <a:off x="107463" y="519995"/>
            <a:ext cx="2343000" cy="43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i="1" dirty="0"/>
              <a:t>[He et al., 2015]</a:t>
            </a:r>
          </a:p>
        </p:txBody>
      </p:sp>
      <p:sp>
        <p:nvSpPr>
          <p:cNvPr id="968" name="Shape 968"/>
          <p:cNvSpPr txBox="1"/>
          <p:nvPr/>
        </p:nvSpPr>
        <p:spPr>
          <a:xfrm>
            <a:off x="4210538" y="449200"/>
            <a:ext cx="5093912" cy="621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Câștigătorul ILSVRC 2015 (3.6% eroare top 5)</a:t>
            </a:r>
          </a:p>
          <a:p>
            <a:pPr lvl="0" rtl="0">
              <a:spcBef>
                <a:spcPts val="0"/>
              </a:spcBef>
              <a:buNone/>
            </a:pPr>
            <a:endParaRPr sz="1800" dirty="0"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4" name="Shape 9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6556" y="169325"/>
            <a:ext cx="7826023" cy="4392906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5" name="Shape 964"/>
          <p:cNvSpPr txBox="1"/>
          <p:nvPr/>
        </p:nvSpPr>
        <p:spPr>
          <a:xfrm>
            <a:off x="6867767" y="4642714"/>
            <a:ext cx="2164121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r>
              <a:rPr lang="en" sz="1200" dirty="0"/>
              <a:t>Slide după Kaiming He</a:t>
            </a:r>
            <a:endParaRPr lang="en" sz="120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1" name="Shape 9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88128"/>
            <a:ext cx="9143999" cy="329609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hape 964"/>
          <p:cNvSpPr txBox="1"/>
          <p:nvPr/>
        </p:nvSpPr>
        <p:spPr>
          <a:xfrm>
            <a:off x="6867767" y="4642714"/>
            <a:ext cx="2164121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r>
              <a:rPr lang="en" sz="1200" dirty="0"/>
              <a:t>Slide după Kaiming He</a:t>
            </a:r>
            <a:endParaRPr lang="en" sz="120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0" name="Shape 9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4015" y="923425"/>
            <a:ext cx="6671362" cy="3744772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992" name="Shape 992"/>
          <p:cNvSpPr txBox="1"/>
          <p:nvPr/>
        </p:nvSpPr>
        <p:spPr>
          <a:xfrm>
            <a:off x="1962209" y="2574425"/>
            <a:ext cx="3987253" cy="1852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/>
              <a:t>2-3 săptămâni pentru antrenare pe un server cu 8 plăci GPU</a:t>
            </a:r>
          </a:p>
          <a:p>
            <a:pPr lvl="0" rtl="0">
              <a:spcBef>
                <a:spcPts val="0"/>
              </a:spcBef>
              <a:buNone/>
            </a:pPr>
            <a:endParaRPr sz="1800" dirty="0"/>
          </a:p>
          <a:p>
            <a:pPr lvl="0">
              <a:spcBef>
                <a:spcPts val="0"/>
              </a:spcBef>
              <a:buNone/>
            </a:pPr>
            <a:r>
              <a:rPr lang="en" sz="1800" dirty="0"/>
              <a:t>la runtime: mai rapid ca VGGNet! (deși are de 8x mai multe straturi)</a:t>
            </a:r>
          </a:p>
        </p:txBody>
      </p:sp>
      <p:sp>
        <p:nvSpPr>
          <p:cNvPr id="9" name="Shape 966"/>
          <p:cNvSpPr txBox="1"/>
          <p:nvPr/>
        </p:nvSpPr>
        <p:spPr>
          <a:xfrm>
            <a:off x="107463" y="1148"/>
            <a:ext cx="4552460" cy="991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dirty="0"/>
              <a:t>Studiu de caz: ResNet</a:t>
            </a:r>
          </a:p>
        </p:txBody>
      </p:sp>
      <p:sp>
        <p:nvSpPr>
          <p:cNvPr id="10" name="Shape 967"/>
          <p:cNvSpPr txBox="1"/>
          <p:nvPr/>
        </p:nvSpPr>
        <p:spPr>
          <a:xfrm>
            <a:off x="107463" y="519995"/>
            <a:ext cx="2343000" cy="43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i="1" dirty="0"/>
              <a:t>[He et al., 2015]</a:t>
            </a:r>
          </a:p>
        </p:txBody>
      </p:sp>
      <p:sp>
        <p:nvSpPr>
          <p:cNvPr id="11" name="Shape 968"/>
          <p:cNvSpPr txBox="1"/>
          <p:nvPr/>
        </p:nvSpPr>
        <p:spPr>
          <a:xfrm>
            <a:off x="4210538" y="449200"/>
            <a:ext cx="5093912" cy="621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Câștigătorul ILSVRC 2015 (3.6% eroare top 5)</a:t>
            </a:r>
          </a:p>
          <a:p>
            <a:pPr lvl="0" rtl="0">
              <a:spcBef>
                <a:spcPts val="0"/>
              </a:spcBef>
              <a:buNone/>
            </a:pPr>
            <a:endParaRPr sz="1800" dirty="0">
              <a:solidFill>
                <a:srgbClr val="0000FF"/>
              </a:solidFill>
            </a:endParaRPr>
          </a:p>
        </p:txBody>
      </p:sp>
      <p:sp>
        <p:nvSpPr>
          <p:cNvPr id="12" name="Shape 964"/>
          <p:cNvSpPr txBox="1"/>
          <p:nvPr/>
        </p:nvSpPr>
        <p:spPr>
          <a:xfrm>
            <a:off x="6867767" y="4642714"/>
            <a:ext cx="2164121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r>
              <a:rPr lang="en" sz="1200" dirty="0"/>
              <a:t>Slide după Kaiming He</a:t>
            </a:r>
            <a:endParaRPr lang="en" sz="120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0" name="Shape 1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09411" y="656761"/>
            <a:ext cx="2796299" cy="4339074"/>
          </a:xfrm>
          <a:prstGeom prst="rect">
            <a:avLst/>
          </a:prstGeom>
          <a:noFill/>
          <a:ln>
            <a:noFill/>
          </a:ln>
        </p:spPr>
      </p:pic>
      <p:sp>
        <p:nvSpPr>
          <p:cNvPr id="1001" name="Shape 1001"/>
          <p:cNvSpPr txBox="1"/>
          <p:nvPr/>
        </p:nvSpPr>
        <p:spPr>
          <a:xfrm>
            <a:off x="4659923" y="1078275"/>
            <a:ext cx="1539000" cy="43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224x224x3</a:t>
            </a:r>
          </a:p>
        </p:txBody>
      </p:sp>
      <p:cxnSp>
        <p:nvCxnSpPr>
          <p:cNvPr id="1002" name="Shape 1002"/>
          <p:cNvCxnSpPr/>
          <p:nvPr/>
        </p:nvCxnSpPr>
        <p:spPr>
          <a:xfrm flipV="1">
            <a:off x="4982308" y="1521051"/>
            <a:ext cx="1620666" cy="1018949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003" name="Shape 1003"/>
          <p:cNvSpPr txBox="1"/>
          <p:nvPr/>
        </p:nvSpPr>
        <p:spPr>
          <a:xfrm>
            <a:off x="6580514" y="1107582"/>
            <a:ext cx="2343000" cy="948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 dirty="0">
                <a:solidFill>
                  <a:srgbClr val="FF0000"/>
                </a:solidFill>
              </a:rPr>
              <a:t>Dimensiunea spațială de 56x56!</a:t>
            </a:r>
          </a:p>
        </p:txBody>
      </p:sp>
      <p:sp>
        <p:nvSpPr>
          <p:cNvPr id="9" name="Shape 966"/>
          <p:cNvSpPr txBox="1"/>
          <p:nvPr/>
        </p:nvSpPr>
        <p:spPr>
          <a:xfrm>
            <a:off x="107463" y="1148"/>
            <a:ext cx="4552460" cy="991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dirty="0"/>
              <a:t>Studiu de caz: ResNet</a:t>
            </a:r>
          </a:p>
        </p:txBody>
      </p:sp>
      <p:sp>
        <p:nvSpPr>
          <p:cNvPr id="10" name="Shape 967"/>
          <p:cNvSpPr txBox="1"/>
          <p:nvPr/>
        </p:nvSpPr>
        <p:spPr>
          <a:xfrm>
            <a:off x="107463" y="519995"/>
            <a:ext cx="2343000" cy="43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i="1" dirty="0"/>
              <a:t>[He et al., 2015]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1" name="Shape 10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7125" y="1300162"/>
            <a:ext cx="2724150" cy="254317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1012" name="Shape 10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76150" y="1233475"/>
            <a:ext cx="4076700" cy="267652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pic>
      <p:cxnSp>
        <p:nvCxnSpPr>
          <p:cNvPr id="1013" name="Shape 1013"/>
          <p:cNvCxnSpPr/>
          <p:nvPr/>
        </p:nvCxnSpPr>
        <p:spPr>
          <a:xfrm>
            <a:off x="3364125" y="2558900"/>
            <a:ext cx="10466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8" name="Shape 966"/>
          <p:cNvSpPr txBox="1"/>
          <p:nvPr/>
        </p:nvSpPr>
        <p:spPr>
          <a:xfrm>
            <a:off x="107463" y="1148"/>
            <a:ext cx="4552460" cy="991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dirty="0"/>
              <a:t>Studiu de caz: ResNet</a:t>
            </a:r>
          </a:p>
        </p:txBody>
      </p:sp>
      <p:sp>
        <p:nvSpPr>
          <p:cNvPr id="9" name="Shape 967"/>
          <p:cNvSpPr txBox="1"/>
          <p:nvPr/>
        </p:nvSpPr>
        <p:spPr>
          <a:xfrm>
            <a:off x="107463" y="519995"/>
            <a:ext cx="2343000" cy="43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i="1" dirty="0"/>
              <a:t>[He et al., 2015]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Shape 1021"/>
          <p:cNvSpPr txBox="1"/>
          <p:nvPr/>
        </p:nvSpPr>
        <p:spPr>
          <a:xfrm>
            <a:off x="246000" y="1088400"/>
            <a:ext cx="8652000" cy="3059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368300" rtl="0">
              <a:spcBef>
                <a:spcPts val="0"/>
              </a:spcBef>
              <a:buSzPct val="100000"/>
              <a:buChar char="-"/>
            </a:pPr>
            <a:r>
              <a:rPr lang="en" sz="2200" dirty="0"/>
              <a:t>Normalizare batch după fiecare strat CONV</a:t>
            </a:r>
          </a:p>
          <a:p>
            <a:pPr marL="457200" lvl="0" indent="-368300" rtl="0">
              <a:spcBef>
                <a:spcPts val="0"/>
              </a:spcBef>
              <a:buSzPct val="100000"/>
              <a:buChar char="-"/>
            </a:pPr>
            <a:r>
              <a:rPr lang="en" sz="2200" dirty="0"/>
              <a:t>Inițializare Xavier / 2</a:t>
            </a:r>
          </a:p>
          <a:p>
            <a:pPr marL="457200" lvl="0" indent="-368300" rtl="0">
              <a:spcBef>
                <a:spcPts val="0"/>
              </a:spcBef>
              <a:buSzPct val="100000"/>
              <a:buChar char="-"/>
            </a:pPr>
            <a:r>
              <a:rPr lang="en" sz="2200" dirty="0"/>
              <a:t>SGD cu moment 0.9 </a:t>
            </a:r>
          </a:p>
          <a:p>
            <a:pPr marL="457200" lvl="0" indent="-368300" rtl="0">
              <a:spcBef>
                <a:spcPts val="0"/>
              </a:spcBef>
              <a:buSzPct val="100000"/>
              <a:buChar char="-"/>
            </a:pPr>
            <a:r>
              <a:rPr lang="en" sz="2200" dirty="0"/>
              <a:t>Rată de învățare: 0.1, împărțită la 10 când eroare pe validare atinge un platou</a:t>
            </a:r>
          </a:p>
          <a:p>
            <a:pPr marL="457200" lvl="0" indent="-368300" rtl="0">
              <a:spcBef>
                <a:spcPts val="0"/>
              </a:spcBef>
              <a:buSzPct val="100000"/>
              <a:buChar char="-"/>
            </a:pPr>
            <a:r>
              <a:rPr lang="en" sz="2200" dirty="0">
                <a:solidFill>
                  <a:schemeClr val="dk1"/>
                </a:solidFill>
              </a:rPr>
              <a:t>Mărimea unui mini-batch 256</a:t>
            </a:r>
          </a:p>
          <a:p>
            <a:pPr marL="457200" lvl="0" indent="-368300" rtl="0">
              <a:spcBef>
                <a:spcPts val="0"/>
              </a:spcBef>
              <a:buSzPct val="100000"/>
              <a:buChar char="-"/>
            </a:pPr>
            <a:r>
              <a:rPr lang="en" sz="2200" dirty="0"/>
              <a:t>Degradarea ponderilor cu 10^-5</a:t>
            </a:r>
          </a:p>
          <a:p>
            <a:pPr marL="457200" lvl="0" indent="-368300">
              <a:spcBef>
                <a:spcPts val="0"/>
              </a:spcBef>
              <a:buSzPct val="100000"/>
              <a:buChar char="-"/>
            </a:pPr>
            <a:r>
              <a:rPr lang="en" sz="2200" dirty="0"/>
              <a:t>Fără dropout!</a:t>
            </a:r>
          </a:p>
        </p:txBody>
      </p:sp>
      <p:sp>
        <p:nvSpPr>
          <p:cNvPr id="6" name="Shape 966"/>
          <p:cNvSpPr txBox="1"/>
          <p:nvPr/>
        </p:nvSpPr>
        <p:spPr>
          <a:xfrm>
            <a:off x="107463" y="1148"/>
            <a:ext cx="4552460" cy="991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dirty="0"/>
              <a:t>Studiu de caz: ResNet</a:t>
            </a:r>
          </a:p>
        </p:txBody>
      </p:sp>
      <p:sp>
        <p:nvSpPr>
          <p:cNvPr id="7" name="Shape 967"/>
          <p:cNvSpPr txBox="1"/>
          <p:nvPr/>
        </p:nvSpPr>
        <p:spPr>
          <a:xfrm>
            <a:off x="107463" y="519995"/>
            <a:ext cx="2343000" cy="43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i="1" dirty="0"/>
              <a:t>[He et al., 2015]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Shape 10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7824" y="1084414"/>
            <a:ext cx="6509752" cy="3174969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966"/>
          <p:cNvSpPr txBox="1"/>
          <p:nvPr/>
        </p:nvSpPr>
        <p:spPr>
          <a:xfrm>
            <a:off x="107463" y="1148"/>
            <a:ext cx="4552460" cy="991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dirty="0"/>
              <a:t>Studiu de caz: ResNet</a:t>
            </a:r>
          </a:p>
        </p:txBody>
      </p:sp>
      <p:sp>
        <p:nvSpPr>
          <p:cNvPr id="7" name="Shape 967"/>
          <p:cNvSpPr txBox="1"/>
          <p:nvPr/>
        </p:nvSpPr>
        <p:spPr>
          <a:xfrm>
            <a:off x="107463" y="519995"/>
            <a:ext cx="2343000" cy="43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i="1" dirty="0"/>
              <a:t>[He et al., 2015]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Shape 1037"/>
          <p:cNvSpPr txBox="1"/>
          <p:nvPr/>
        </p:nvSpPr>
        <p:spPr>
          <a:xfrm>
            <a:off x="3891875" y="3954987"/>
            <a:ext cx="3936899" cy="304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/>
              <a:t>(truc utilizat și în GoogLeNet)</a:t>
            </a:r>
          </a:p>
        </p:txBody>
      </p:sp>
      <p:pic>
        <p:nvPicPr>
          <p:cNvPr id="1038" name="Shape 10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4077" y="1424289"/>
            <a:ext cx="2508898" cy="23207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9" name="Shape 10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54480" y="1308498"/>
            <a:ext cx="4127521" cy="212681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40" name="Shape 1040"/>
          <p:cNvCxnSpPr/>
          <p:nvPr/>
        </p:nvCxnSpPr>
        <p:spPr>
          <a:xfrm flipV="1">
            <a:off x="4435231" y="3018692"/>
            <a:ext cx="488461" cy="936308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" name="Shape 966"/>
          <p:cNvSpPr txBox="1"/>
          <p:nvPr/>
        </p:nvSpPr>
        <p:spPr>
          <a:xfrm>
            <a:off x="107463" y="1148"/>
            <a:ext cx="4552460" cy="991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dirty="0"/>
              <a:t>Studiu de caz: ResNet</a:t>
            </a:r>
          </a:p>
        </p:txBody>
      </p:sp>
      <p:sp>
        <p:nvSpPr>
          <p:cNvPr id="10" name="Shape 967"/>
          <p:cNvSpPr txBox="1"/>
          <p:nvPr/>
        </p:nvSpPr>
        <p:spPr>
          <a:xfrm>
            <a:off x="107463" y="519995"/>
            <a:ext cx="2343000" cy="43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i="1" dirty="0"/>
              <a:t>[He et al., 2015]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8" name="Shape 10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38318" y="166077"/>
            <a:ext cx="749874" cy="460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9" name="Shape 10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3830" y="1031423"/>
            <a:ext cx="7906798" cy="3478319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7" name="Shape 966"/>
          <p:cNvSpPr txBox="1"/>
          <p:nvPr/>
        </p:nvSpPr>
        <p:spPr>
          <a:xfrm>
            <a:off x="107463" y="1148"/>
            <a:ext cx="4552460" cy="991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dirty="0"/>
              <a:t>Studiu de caz: ResNet</a:t>
            </a:r>
          </a:p>
        </p:txBody>
      </p:sp>
      <p:sp>
        <p:nvSpPr>
          <p:cNvPr id="8" name="Shape 967"/>
          <p:cNvSpPr txBox="1"/>
          <p:nvPr/>
        </p:nvSpPr>
        <p:spPr>
          <a:xfrm>
            <a:off x="107463" y="519995"/>
            <a:ext cx="2343000" cy="43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i="1" dirty="0"/>
              <a:t>[He et al., 2015]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/>
          <p:nvPr/>
        </p:nvSpPr>
        <p:spPr>
          <a:xfrm>
            <a:off x="1638400" y="2311753"/>
            <a:ext cx="282299" cy="813899"/>
          </a:xfrm>
          <a:prstGeom prst="cube">
            <a:avLst>
              <a:gd name="adj" fmla="val 53382"/>
            </a:avLst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207" name="Shape 207"/>
          <p:cNvCxnSpPr/>
          <p:nvPr/>
        </p:nvCxnSpPr>
        <p:spPr>
          <a:xfrm rot="10800000" flipH="1">
            <a:off x="1745150" y="2718702"/>
            <a:ext cx="1489500" cy="3990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08" name="Shape 208"/>
          <p:cNvCxnSpPr/>
          <p:nvPr/>
        </p:nvCxnSpPr>
        <p:spPr>
          <a:xfrm>
            <a:off x="1764650" y="2481402"/>
            <a:ext cx="1470000" cy="2373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09" name="Shape 209"/>
          <p:cNvCxnSpPr/>
          <p:nvPr/>
        </p:nvCxnSpPr>
        <p:spPr>
          <a:xfrm>
            <a:off x="1900850" y="2332002"/>
            <a:ext cx="1333800" cy="3867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10" name="Shape 210"/>
          <p:cNvCxnSpPr/>
          <p:nvPr/>
        </p:nvCxnSpPr>
        <p:spPr>
          <a:xfrm rot="10800000" flipH="1">
            <a:off x="1926950" y="2718702"/>
            <a:ext cx="1307700" cy="2496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11" name="Shape 211"/>
          <p:cNvSpPr txBox="1"/>
          <p:nvPr/>
        </p:nvSpPr>
        <p:spPr>
          <a:xfrm>
            <a:off x="1834500" y="3639753"/>
            <a:ext cx="491700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32</a:t>
            </a:r>
          </a:p>
        </p:txBody>
      </p:sp>
      <p:sp>
        <p:nvSpPr>
          <p:cNvPr id="212" name="Shape 212"/>
          <p:cNvSpPr txBox="1"/>
          <p:nvPr/>
        </p:nvSpPr>
        <p:spPr>
          <a:xfrm>
            <a:off x="2198800" y="1566578"/>
            <a:ext cx="491700" cy="28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32</a:t>
            </a:r>
          </a:p>
        </p:txBody>
      </p:sp>
      <p:sp>
        <p:nvSpPr>
          <p:cNvPr id="213" name="Shape 213"/>
          <p:cNvSpPr txBox="1"/>
          <p:nvPr/>
        </p:nvSpPr>
        <p:spPr>
          <a:xfrm>
            <a:off x="1163887" y="4031385"/>
            <a:ext cx="491700" cy="182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</a:t>
            </a:r>
          </a:p>
        </p:txBody>
      </p:sp>
      <p:sp>
        <p:nvSpPr>
          <p:cNvPr id="215" name="Shape 215"/>
          <p:cNvSpPr/>
          <p:nvPr/>
        </p:nvSpPr>
        <p:spPr>
          <a:xfrm>
            <a:off x="1221875" y="1339753"/>
            <a:ext cx="956400" cy="2757900"/>
          </a:xfrm>
          <a:prstGeom prst="cube">
            <a:avLst>
              <a:gd name="adj" fmla="val 77711"/>
            </a:avLst>
          </a:prstGeom>
          <a:solidFill>
            <a:srgbClr val="F4CCCC">
              <a:alpha val="51920"/>
            </a:srgbClr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219" name="Shape 219"/>
          <p:cNvCxnSpPr/>
          <p:nvPr/>
        </p:nvCxnSpPr>
        <p:spPr>
          <a:xfrm>
            <a:off x="3971900" y="2722003"/>
            <a:ext cx="2365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220" name="Shape 220"/>
          <p:cNvSpPr txBox="1"/>
          <p:nvPr/>
        </p:nvSpPr>
        <p:spPr>
          <a:xfrm>
            <a:off x="3956292" y="2842335"/>
            <a:ext cx="2288609" cy="47718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1800" dirty="0"/>
              <a:t>Aplicăm convoluția în toate locațiile</a:t>
            </a:r>
          </a:p>
        </p:txBody>
      </p:sp>
      <p:sp>
        <p:nvSpPr>
          <p:cNvPr id="221" name="Shape 221"/>
          <p:cNvSpPr/>
          <p:nvPr/>
        </p:nvSpPr>
        <p:spPr>
          <a:xfrm>
            <a:off x="7074950" y="1339753"/>
            <a:ext cx="956400" cy="2757900"/>
          </a:xfrm>
          <a:prstGeom prst="cube">
            <a:avLst>
              <a:gd name="adj" fmla="val 90357"/>
            </a:avLst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2" name="Shape 222"/>
          <p:cNvSpPr txBox="1"/>
          <p:nvPr/>
        </p:nvSpPr>
        <p:spPr>
          <a:xfrm>
            <a:off x="6861384" y="812818"/>
            <a:ext cx="1804499" cy="54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 b="1" dirty="0">
                <a:solidFill>
                  <a:srgbClr val="0000FF"/>
                </a:solidFill>
              </a:rPr>
              <a:t>activation map</a:t>
            </a:r>
          </a:p>
        </p:txBody>
      </p:sp>
      <p:sp>
        <p:nvSpPr>
          <p:cNvPr id="223" name="Shape 223"/>
          <p:cNvSpPr txBox="1"/>
          <p:nvPr/>
        </p:nvSpPr>
        <p:spPr>
          <a:xfrm>
            <a:off x="6959443" y="4053232"/>
            <a:ext cx="328199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/>
              <a:t>1</a:t>
            </a:r>
          </a:p>
        </p:txBody>
      </p:sp>
      <p:sp>
        <p:nvSpPr>
          <p:cNvPr id="224" name="Shape 224"/>
          <p:cNvSpPr txBox="1"/>
          <p:nvPr/>
        </p:nvSpPr>
        <p:spPr>
          <a:xfrm>
            <a:off x="7626953" y="3597553"/>
            <a:ext cx="491700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28</a:t>
            </a:r>
          </a:p>
        </p:txBody>
      </p:sp>
      <p:sp>
        <p:nvSpPr>
          <p:cNvPr id="225" name="Shape 225"/>
          <p:cNvSpPr txBox="1"/>
          <p:nvPr/>
        </p:nvSpPr>
        <p:spPr>
          <a:xfrm>
            <a:off x="8031353" y="2186565"/>
            <a:ext cx="491700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28</a:t>
            </a:r>
          </a:p>
        </p:txBody>
      </p:sp>
      <p:sp>
        <p:nvSpPr>
          <p:cNvPr id="24" name="Shape 169"/>
          <p:cNvSpPr txBox="1"/>
          <p:nvPr/>
        </p:nvSpPr>
        <p:spPr>
          <a:xfrm>
            <a:off x="0" y="26277"/>
            <a:ext cx="9144000" cy="656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 dirty="0"/>
              <a:t>Stratul convoluțional</a:t>
            </a:r>
          </a:p>
        </p:txBody>
      </p:sp>
      <p:sp>
        <p:nvSpPr>
          <p:cNvPr id="26" name="Shape 193"/>
          <p:cNvSpPr txBox="1"/>
          <p:nvPr/>
        </p:nvSpPr>
        <p:spPr>
          <a:xfrm>
            <a:off x="3479726" y="917378"/>
            <a:ext cx="3023564" cy="5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FF0000"/>
                </a:solidFill>
              </a:rPr>
              <a:t>Imagine de 32x32x3</a:t>
            </a:r>
          </a:p>
          <a:p>
            <a:pPr lv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Filtru de 5x5x3</a:t>
            </a:r>
          </a:p>
        </p:txBody>
      </p:sp>
      <p:cxnSp>
        <p:nvCxnSpPr>
          <p:cNvPr id="27" name="Shape 194"/>
          <p:cNvCxnSpPr>
            <a:stCxn id="26" idx="1"/>
          </p:cNvCxnSpPr>
          <p:nvPr/>
        </p:nvCxnSpPr>
        <p:spPr>
          <a:xfrm flipH="1">
            <a:off x="2348651" y="1193678"/>
            <a:ext cx="1131075" cy="198574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8" name="Shape 195"/>
          <p:cNvCxnSpPr/>
          <p:nvPr/>
        </p:nvCxnSpPr>
        <p:spPr>
          <a:xfrm flipH="1">
            <a:off x="1926949" y="1566578"/>
            <a:ext cx="1552776" cy="1078525"/>
          </a:xfrm>
          <a:prstGeom prst="straightConnector1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1" name="Shape 183"/>
          <p:cNvSpPr/>
          <p:nvPr/>
        </p:nvSpPr>
        <p:spPr>
          <a:xfrm>
            <a:off x="3234650" y="2577553"/>
            <a:ext cx="282299" cy="282299"/>
          </a:xfrm>
          <a:prstGeom prst="ellipse">
            <a:avLst/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Shape 1071"/>
          <p:cNvSpPr txBox="1"/>
          <p:nvPr/>
        </p:nvSpPr>
        <p:spPr>
          <a:xfrm>
            <a:off x="435643" y="205825"/>
            <a:ext cx="8446199" cy="461040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 dirty="0"/>
              <a:t>Concluzii</a:t>
            </a:r>
          </a:p>
          <a:p>
            <a:pPr marL="571500" lvl="0" indent="-571500" rtl="0">
              <a:spcBef>
                <a:spcPts val="0"/>
              </a:spcBef>
              <a:buFont typeface="Arial" panose="020B0604020202020204" pitchFamily="34" charset="0"/>
              <a:buChar char="•"/>
            </a:pPr>
            <a:endParaRPr sz="3600" dirty="0"/>
          </a:p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2400" dirty="0" err="1"/>
              <a:t>ConvNets</a:t>
            </a:r>
            <a:r>
              <a:rPr lang="en" sz="2400" dirty="0"/>
              <a:t>: folosim straturi CONV, POOL, FC</a:t>
            </a:r>
          </a:p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2400" dirty="0" err="1"/>
              <a:t>Tendință</a:t>
            </a:r>
            <a:r>
              <a:rPr lang="en" sz="2400" dirty="0"/>
              <a:t> către filtre mai mici și arhitecturi mai adânci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" sz="2400" dirty="0" err="1"/>
              <a:t>Tendință</a:t>
            </a:r>
            <a:r>
              <a:rPr lang="en" sz="2400" dirty="0"/>
              <a:t> către eliminarea straturilor POOL/FC (doar CONV)</a:t>
            </a:r>
          </a:p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2400" dirty="0" err="1"/>
              <a:t>Arhitectura</a:t>
            </a:r>
            <a:r>
              <a:rPr lang="en" sz="2400" dirty="0"/>
              <a:t> tipică arată astfel: </a:t>
            </a:r>
          </a:p>
          <a:p>
            <a:pPr lvl="0" indent="457200" rtl="0">
              <a:spcBef>
                <a:spcPts val="0"/>
              </a:spcBef>
              <a:buNone/>
            </a:pPr>
            <a:r>
              <a:rPr lang="en" sz="2400" b="1" dirty="0"/>
              <a:t>[(CONV-RELU)*N-POOL?]*M-(FC-RELU)*K,SOFTMAX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unde N este deobicei în jur de ~5, M este mare, 0 &lt;= K &lt;= 2</a:t>
            </a:r>
          </a:p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2400" dirty="0" err="1"/>
              <a:t>Arhitecturile</a:t>
            </a:r>
            <a:r>
              <a:rPr lang="en" sz="2400" dirty="0"/>
              <a:t> recente (ResNet / GoogLeNet) pun sub semnul întrebării această paradigmă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/>
          <p:nvPr/>
        </p:nvSpPr>
        <p:spPr>
          <a:xfrm>
            <a:off x="1638400" y="2311753"/>
            <a:ext cx="282299" cy="813899"/>
          </a:xfrm>
          <a:prstGeom prst="cube">
            <a:avLst>
              <a:gd name="adj" fmla="val 53382"/>
            </a:avLst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207" name="Shape 207"/>
          <p:cNvCxnSpPr/>
          <p:nvPr/>
        </p:nvCxnSpPr>
        <p:spPr>
          <a:xfrm rot="10800000" flipH="1">
            <a:off x="1745150" y="2718702"/>
            <a:ext cx="1489500" cy="3990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08" name="Shape 208"/>
          <p:cNvCxnSpPr/>
          <p:nvPr/>
        </p:nvCxnSpPr>
        <p:spPr>
          <a:xfrm>
            <a:off x="1764650" y="2481402"/>
            <a:ext cx="1470000" cy="2373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09" name="Shape 209"/>
          <p:cNvCxnSpPr/>
          <p:nvPr/>
        </p:nvCxnSpPr>
        <p:spPr>
          <a:xfrm>
            <a:off x="1900850" y="2332002"/>
            <a:ext cx="1333800" cy="3867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10" name="Shape 210"/>
          <p:cNvCxnSpPr/>
          <p:nvPr/>
        </p:nvCxnSpPr>
        <p:spPr>
          <a:xfrm rot="10800000" flipH="1">
            <a:off x="1926950" y="2718702"/>
            <a:ext cx="1307700" cy="2496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11" name="Shape 211"/>
          <p:cNvSpPr txBox="1"/>
          <p:nvPr/>
        </p:nvSpPr>
        <p:spPr>
          <a:xfrm>
            <a:off x="1834500" y="3639753"/>
            <a:ext cx="491700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32</a:t>
            </a:r>
          </a:p>
        </p:txBody>
      </p:sp>
      <p:sp>
        <p:nvSpPr>
          <p:cNvPr id="212" name="Shape 212"/>
          <p:cNvSpPr txBox="1"/>
          <p:nvPr/>
        </p:nvSpPr>
        <p:spPr>
          <a:xfrm>
            <a:off x="2198800" y="1566578"/>
            <a:ext cx="491700" cy="28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32</a:t>
            </a:r>
          </a:p>
        </p:txBody>
      </p:sp>
      <p:sp>
        <p:nvSpPr>
          <p:cNvPr id="213" name="Shape 213"/>
          <p:cNvSpPr txBox="1"/>
          <p:nvPr/>
        </p:nvSpPr>
        <p:spPr>
          <a:xfrm>
            <a:off x="1163887" y="4031385"/>
            <a:ext cx="491700" cy="182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</a:t>
            </a:r>
          </a:p>
        </p:txBody>
      </p:sp>
      <p:sp>
        <p:nvSpPr>
          <p:cNvPr id="215" name="Shape 215"/>
          <p:cNvSpPr/>
          <p:nvPr/>
        </p:nvSpPr>
        <p:spPr>
          <a:xfrm>
            <a:off x="1221875" y="1339753"/>
            <a:ext cx="956400" cy="2757900"/>
          </a:xfrm>
          <a:prstGeom prst="cube">
            <a:avLst>
              <a:gd name="adj" fmla="val 77711"/>
            </a:avLst>
          </a:prstGeom>
          <a:solidFill>
            <a:srgbClr val="F4CCCC">
              <a:alpha val="51920"/>
            </a:srgbClr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219" name="Shape 219"/>
          <p:cNvCxnSpPr/>
          <p:nvPr/>
        </p:nvCxnSpPr>
        <p:spPr>
          <a:xfrm>
            <a:off x="3971900" y="2722003"/>
            <a:ext cx="2365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220" name="Shape 220"/>
          <p:cNvSpPr txBox="1"/>
          <p:nvPr/>
        </p:nvSpPr>
        <p:spPr>
          <a:xfrm>
            <a:off x="3956292" y="2842335"/>
            <a:ext cx="2288609" cy="47718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1800" dirty="0"/>
              <a:t>Aplicăm convoluția în toate locațiile</a:t>
            </a:r>
          </a:p>
        </p:txBody>
      </p:sp>
      <p:sp>
        <p:nvSpPr>
          <p:cNvPr id="221" name="Shape 221"/>
          <p:cNvSpPr/>
          <p:nvPr/>
        </p:nvSpPr>
        <p:spPr>
          <a:xfrm>
            <a:off x="7074950" y="1339753"/>
            <a:ext cx="956400" cy="2757900"/>
          </a:xfrm>
          <a:prstGeom prst="cube">
            <a:avLst>
              <a:gd name="adj" fmla="val 90357"/>
            </a:avLst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2" name="Shape 222"/>
          <p:cNvSpPr txBox="1"/>
          <p:nvPr/>
        </p:nvSpPr>
        <p:spPr>
          <a:xfrm>
            <a:off x="6861384" y="812818"/>
            <a:ext cx="2039646" cy="54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 b="1" dirty="0">
                <a:solidFill>
                  <a:schemeClr val="tx1"/>
                </a:solidFill>
              </a:rPr>
              <a:t>activation maps</a:t>
            </a:r>
          </a:p>
        </p:txBody>
      </p:sp>
      <p:sp>
        <p:nvSpPr>
          <p:cNvPr id="24" name="Shape 169"/>
          <p:cNvSpPr txBox="1"/>
          <p:nvPr/>
        </p:nvSpPr>
        <p:spPr>
          <a:xfrm>
            <a:off x="0" y="26277"/>
            <a:ext cx="9144000" cy="656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 dirty="0"/>
              <a:t>Stratul convoluțional</a:t>
            </a:r>
          </a:p>
        </p:txBody>
      </p:sp>
      <p:sp>
        <p:nvSpPr>
          <p:cNvPr id="26" name="Shape 193"/>
          <p:cNvSpPr txBox="1"/>
          <p:nvPr/>
        </p:nvSpPr>
        <p:spPr>
          <a:xfrm>
            <a:off x="3479726" y="917378"/>
            <a:ext cx="3023564" cy="5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FF0000"/>
                </a:solidFill>
              </a:rPr>
              <a:t>Imagine de 32x32x3</a:t>
            </a:r>
          </a:p>
          <a:p>
            <a:pPr lvl="0">
              <a:spcBef>
                <a:spcPts val="0"/>
              </a:spcBef>
              <a:buNone/>
            </a:pPr>
            <a:r>
              <a:rPr lang="en" sz="2400" dirty="0">
                <a:solidFill>
                  <a:srgbClr val="008000"/>
                </a:solidFill>
              </a:rPr>
              <a:t>Filtru de 5x5x3</a:t>
            </a:r>
          </a:p>
        </p:txBody>
      </p:sp>
      <p:cxnSp>
        <p:nvCxnSpPr>
          <p:cNvPr id="27" name="Shape 194"/>
          <p:cNvCxnSpPr>
            <a:stCxn id="26" idx="1"/>
          </p:cNvCxnSpPr>
          <p:nvPr/>
        </p:nvCxnSpPr>
        <p:spPr>
          <a:xfrm flipH="1">
            <a:off x="2348651" y="1193678"/>
            <a:ext cx="1131075" cy="198574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8" name="Shape 195"/>
          <p:cNvCxnSpPr/>
          <p:nvPr/>
        </p:nvCxnSpPr>
        <p:spPr>
          <a:xfrm flipH="1">
            <a:off x="1926949" y="1566578"/>
            <a:ext cx="1552776" cy="1078525"/>
          </a:xfrm>
          <a:prstGeom prst="straightConnector1">
            <a:avLst/>
          </a:prstGeom>
          <a:noFill/>
          <a:ln w="9525" cap="flat" cmpd="sng">
            <a:solidFill>
              <a:srgbClr val="008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23" name="Shape 247"/>
          <p:cNvSpPr/>
          <p:nvPr/>
        </p:nvSpPr>
        <p:spPr>
          <a:xfrm>
            <a:off x="7452928" y="1348512"/>
            <a:ext cx="956400" cy="2757900"/>
          </a:xfrm>
          <a:prstGeom prst="cube">
            <a:avLst>
              <a:gd name="adj" fmla="val 90357"/>
            </a:avLst>
          </a:prstGeom>
          <a:solidFill>
            <a:srgbClr val="D9EAD3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5" name="Shape 249"/>
          <p:cNvSpPr txBox="1"/>
          <p:nvPr/>
        </p:nvSpPr>
        <p:spPr>
          <a:xfrm>
            <a:off x="7337421" y="4061991"/>
            <a:ext cx="328199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1</a:t>
            </a:r>
          </a:p>
        </p:txBody>
      </p:sp>
      <p:sp>
        <p:nvSpPr>
          <p:cNvPr id="29" name="Shape 250"/>
          <p:cNvSpPr txBox="1"/>
          <p:nvPr/>
        </p:nvSpPr>
        <p:spPr>
          <a:xfrm>
            <a:off x="8004930" y="3606312"/>
            <a:ext cx="491700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28</a:t>
            </a:r>
          </a:p>
        </p:txBody>
      </p:sp>
      <p:sp>
        <p:nvSpPr>
          <p:cNvPr id="30" name="Shape 251"/>
          <p:cNvSpPr txBox="1"/>
          <p:nvPr/>
        </p:nvSpPr>
        <p:spPr>
          <a:xfrm>
            <a:off x="8409330" y="2195324"/>
            <a:ext cx="491700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28</a:t>
            </a:r>
          </a:p>
        </p:txBody>
      </p:sp>
      <p:sp>
        <p:nvSpPr>
          <p:cNvPr id="31" name="Shape 253"/>
          <p:cNvSpPr txBox="1"/>
          <p:nvPr/>
        </p:nvSpPr>
        <p:spPr>
          <a:xfrm>
            <a:off x="3479724" y="1620137"/>
            <a:ext cx="3381659" cy="93737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 dirty="0"/>
              <a:t>(considerăm un al doilea filtru)</a:t>
            </a:r>
          </a:p>
        </p:txBody>
      </p:sp>
      <p:sp>
        <p:nvSpPr>
          <p:cNvPr id="32" name="Shape 233"/>
          <p:cNvSpPr/>
          <p:nvPr/>
        </p:nvSpPr>
        <p:spPr>
          <a:xfrm>
            <a:off x="3234650" y="2577553"/>
            <a:ext cx="282299" cy="282299"/>
          </a:xfrm>
          <a:prstGeom prst="ellipse">
            <a:avLst/>
          </a:prstGeom>
          <a:solidFill>
            <a:srgbClr val="D9EAD3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26690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/>
          <p:nvPr/>
        </p:nvSpPr>
        <p:spPr>
          <a:xfrm>
            <a:off x="1221875" y="962250"/>
            <a:ext cx="956400" cy="2757900"/>
          </a:xfrm>
          <a:prstGeom prst="cube">
            <a:avLst>
              <a:gd name="adj" fmla="val 77711"/>
            </a:avLst>
          </a:prstGeom>
          <a:solidFill>
            <a:srgbClr val="F4CCCC">
              <a:alpha val="51920"/>
            </a:srgbClr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59" name="Shape 259"/>
          <p:cNvSpPr/>
          <p:nvPr/>
        </p:nvSpPr>
        <p:spPr>
          <a:xfrm>
            <a:off x="5703350" y="962250"/>
            <a:ext cx="956400" cy="2757900"/>
          </a:xfrm>
          <a:prstGeom prst="cube">
            <a:avLst>
              <a:gd name="adj" fmla="val 90357"/>
            </a:avLst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61" name="Shape 261"/>
          <p:cNvSpPr txBox="1"/>
          <p:nvPr/>
        </p:nvSpPr>
        <p:spPr>
          <a:xfrm>
            <a:off x="1834500" y="3262250"/>
            <a:ext cx="491700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32</a:t>
            </a:r>
          </a:p>
        </p:txBody>
      </p:sp>
      <p:sp>
        <p:nvSpPr>
          <p:cNvPr id="262" name="Shape 262"/>
          <p:cNvSpPr txBox="1"/>
          <p:nvPr/>
        </p:nvSpPr>
        <p:spPr>
          <a:xfrm>
            <a:off x="2198800" y="1189075"/>
            <a:ext cx="491700" cy="28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32</a:t>
            </a:r>
          </a:p>
        </p:txBody>
      </p:sp>
      <p:sp>
        <p:nvSpPr>
          <p:cNvPr id="263" name="Shape 263"/>
          <p:cNvSpPr txBox="1"/>
          <p:nvPr/>
        </p:nvSpPr>
        <p:spPr>
          <a:xfrm>
            <a:off x="1163887" y="3653882"/>
            <a:ext cx="491700" cy="182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</a:t>
            </a:r>
          </a:p>
        </p:txBody>
      </p:sp>
      <p:cxnSp>
        <p:nvCxnSpPr>
          <p:cNvPr id="264" name="Shape 264"/>
          <p:cNvCxnSpPr/>
          <p:nvPr/>
        </p:nvCxnSpPr>
        <p:spPr>
          <a:xfrm>
            <a:off x="2828900" y="2344500"/>
            <a:ext cx="2365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265" name="Shape 265"/>
          <p:cNvSpPr txBox="1"/>
          <p:nvPr/>
        </p:nvSpPr>
        <p:spPr>
          <a:xfrm>
            <a:off x="2895620" y="2329950"/>
            <a:ext cx="2166865" cy="53411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/>
              <a:t>Strat convoluțional</a:t>
            </a:r>
          </a:p>
        </p:txBody>
      </p:sp>
      <p:sp>
        <p:nvSpPr>
          <p:cNvPr id="266" name="Shape 266"/>
          <p:cNvSpPr/>
          <p:nvPr/>
        </p:nvSpPr>
        <p:spPr>
          <a:xfrm>
            <a:off x="5852727" y="962250"/>
            <a:ext cx="956400" cy="2757900"/>
          </a:xfrm>
          <a:prstGeom prst="cube">
            <a:avLst>
              <a:gd name="adj" fmla="val 90357"/>
            </a:avLst>
          </a:prstGeom>
          <a:solidFill>
            <a:srgbClr val="D9EAD3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67" name="Shape 267"/>
          <p:cNvSpPr txBox="1"/>
          <p:nvPr/>
        </p:nvSpPr>
        <p:spPr>
          <a:xfrm>
            <a:off x="5830700" y="523675"/>
            <a:ext cx="2063399" cy="54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b="1"/>
              <a:t>activation maps</a:t>
            </a:r>
          </a:p>
        </p:txBody>
      </p:sp>
      <p:sp>
        <p:nvSpPr>
          <p:cNvPr id="268" name="Shape 268"/>
          <p:cNvSpPr txBox="1"/>
          <p:nvPr/>
        </p:nvSpPr>
        <p:spPr>
          <a:xfrm>
            <a:off x="5965821" y="3675729"/>
            <a:ext cx="328199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6</a:t>
            </a:r>
          </a:p>
        </p:txBody>
      </p:sp>
      <p:sp>
        <p:nvSpPr>
          <p:cNvPr id="269" name="Shape 269"/>
          <p:cNvSpPr txBox="1"/>
          <p:nvPr/>
        </p:nvSpPr>
        <p:spPr>
          <a:xfrm>
            <a:off x="7021405" y="3239275"/>
            <a:ext cx="491700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28</a:t>
            </a:r>
          </a:p>
        </p:txBody>
      </p:sp>
      <p:sp>
        <p:nvSpPr>
          <p:cNvPr id="270" name="Shape 270"/>
          <p:cNvSpPr txBox="1"/>
          <p:nvPr/>
        </p:nvSpPr>
        <p:spPr>
          <a:xfrm>
            <a:off x="7513105" y="1658962"/>
            <a:ext cx="491700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28</a:t>
            </a:r>
          </a:p>
        </p:txBody>
      </p:sp>
      <p:sp>
        <p:nvSpPr>
          <p:cNvPr id="271" name="Shape 271"/>
          <p:cNvSpPr txBox="1"/>
          <p:nvPr/>
        </p:nvSpPr>
        <p:spPr>
          <a:xfrm>
            <a:off x="276325" y="94975"/>
            <a:ext cx="8721000" cy="386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2000" dirty="0"/>
              <a:t>Un strat convoluțional este format din mai multe filtre (de exemplu 6)</a:t>
            </a:r>
          </a:p>
        </p:txBody>
      </p:sp>
      <p:sp>
        <p:nvSpPr>
          <p:cNvPr id="272" name="Shape 272"/>
          <p:cNvSpPr/>
          <p:nvPr/>
        </p:nvSpPr>
        <p:spPr>
          <a:xfrm>
            <a:off x="6005127" y="962250"/>
            <a:ext cx="956400" cy="2757900"/>
          </a:xfrm>
          <a:prstGeom prst="cube">
            <a:avLst>
              <a:gd name="adj" fmla="val 90357"/>
            </a:avLst>
          </a:prstGeom>
          <a:solidFill>
            <a:srgbClr val="F4CCCC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73" name="Shape 273"/>
          <p:cNvSpPr/>
          <p:nvPr/>
        </p:nvSpPr>
        <p:spPr>
          <a:xfrm>
            <a:off x="6157527" y="962250"/>
            <a:ext cx="956400" cy="2757900"/>
          </a:xfrm>
          <a:prstGeom prst="cube">
            <a:avLst>
              <a:gd name="adj" fmla="val 90357"/>
            </a:avLst>
          </a:prstGeom>
          <a:solidFill>
            <a:srgbClr val="FFF2CC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74" name="Shape 274"/>
          <p:cNvSpPr/>
          <p:nvPr/>
        </p:nvSpPr>
        <p:spPr>
          <a:xfrm>
            <a:off x="6309927" y="962250"/>
            <a:ext cx="956400" cy="2757900"/>
          </a:xfrm>
          <a:prstGeom prst="cube">
            <a:avLst>
              <a:gd name="adj" fmla="val 90357"/>
            </a:avLst>
          </a:prstGeom>
          <a:solidFill>
            <a:srgbClr val="D9D2E9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75" name="Shape 275"/>
          <p:cNvSpPr/>
          <p:nvPr/>
        </p:nvSpPr>
        <p:spPr>
          <a:xfrm>
            <a:off x="6462327" y="962250"/>
            <a:ext cx="956400" cy="2757900"/>
          </a:xfrm>
          <a:prstGeom prst="cube">
            <a:avLst>
              <a:gd name="adj" fmla="val 90357"/>
            </a:avLst>
          </a:prstGeom>
          <a:solidFill>
            <a:srgbClr val="FCE5CD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76" name="Shape 276"/>
          <p:cNvSpPr txBox="1"/>
          <p:nvPr/>
        </p:nvSpPr>
        <p:spPr>
          <a:xfrm>
            <a:off x="429176" y="4110760"/>
            <a:ext cx="8198069" cy="57510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2000" dirty="0"/>
              <a:t>Concatenăm activările pentru a obține o nouă “imagine” de 28x28x6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4401</TotalTime>
  <Words>3164</Words>
  <Application>Microsoft Macintosh PowerPoint</Application>
  <PresentationFormat>On-screen Show (16:9)</PresentationFormat>
  <Paragraphs>552</Paragraphs>
  <Slides>70</Slides>
  <Notes>65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78" baseType="lpstr">
      <vt:lpstr>Arial</vt:lpstr>
      <vt:lpstr>Calibri</vt:lpstr>
      <vt:lpstr>Calibri Light</vt:lpstr>
      <vt:lpstr>Cambria Math</vt:lpstr>
      <vt:lpstr>FreeSans</vt:lpstr>
      <vt:lpstr>Helvetica Neue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Vizualizarea filterelor învățate</vt:lpstr>
      <vt:lpstr>PowerPoint Presentation</vt:lpstr>
      <vt:lpstr>Vizualizarea filterelor învățate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Radu Ionescu</cp:lastModifiedBy>
  <cp:revision>199</cp:revision>
  <dcterms:modified xsi:type="dcterms:W3CDTF">2022-03-31T08:32:05Z</dcterms:modified>
</cp:coreProperties>
</file>